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67" r:id="rId4"/>
    <p:sldId id="261" r:id="rId5"/>
    <p:sldId id="262" r:id="rId6"/>
    <p:sldId id="269" r:id="rId7"/>
    <p:sldId id="263" r:id="rId8"/>
    <p:sldId id="270" r:id="rId9"/>
    <p:sldId id="264" r:id="rId10"/>
    <p:sldId id="271" r:id="rId11"/>
    <p:sldId id="257" r:id="rId12"/>
    <p:sldId id="260" r:id="rId13"/>
    <p:sldId id="272" r:id="rId14"/>
    <p:sldId id="259" r:id="rId15"/>
    <p:sldId id="265" r:id="rId16"/>
    <p:sldId id="273" r:id="rId17"/>
    <p:sldId id="274" r:id="rId1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1" autoAdjust="0"/>
    <p:restoredTop sz="94660"/>
  </p:normalViewPr>
  <p:slideViewPr>
    <p:cSldViewPr snapToGrid="0">
      <p:cViewPr varScale="1">
        <p:scale>
          <a:sx n="45" d="100"/>
          <a:sy n="45" d="100"/>
        </p:scale>
        <p:origin x="8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0"/>
            <a:ext cx="9144000" cy="1008441"/>
          </a:xfrm>
        </p:spPr>
        <p:txBody>
          <a:bodyPr>
            <a:normAutofit/>
          </a:bodyPr>
          <a:lstStyle/>
          <a:p>
            <a:r>
              <a:rPr lang="hu-HU" sz="7200" b="1" baseline="30000" dirty="0">
                <a:solidFill>
                  <a:srgbClr val="6E32A0"/>
                </a:solidFill>
              </a:rPr>
              <a:t>A Molnár család kalandjai</a:t>
            </a:r>
          </a:p>
        </p:txBody>
      </p:sp>
      <p:sp>
        <p:nvSpPr>
          <p:cNvPr id="3" name="Alcím 2"/>
          <p:cNvSpPr>
            <a:spLocks noGrp="1"/>
          </p:cNvSpPr>
          <p:nvPr>
            <p:ph type="subTitle" idx="1"/>
          </p:nvPr>
        </p:nvSpPr>
        <p:spPr>
          <a:xfrm>
            <a:off x="180975" y="891785"/>
            <a:ext cx="6618410" cy="5718565"/>
          </a:xfrm>
        </p:spPr>
        <p:txBody>
          <a:bodyPr>
            <a:noAutofit/>
          </a:bodyPr>
          <a:lstStyle/>
          <a:p>
            <a:pPr algn="just">
              <a:lnSpc>
                <a:spcPts val="3000"/>
              </a:lnSpc>
              <a:spcBef>
                <a:spcPts val="1200"/>
              </a:spcBef>
            </a:pPr>
            <a:r>
              <a:rPr lang="hu-HU" sz="3600" baseline="30000" dirty="0">
                <a:latin typeface="Calibri" panose="020F0502020204030204" pitchFamily="34" charset="0"/>
              </a:rPr>
              <a:t>Molnárék egy nagyvároshoz közeli településen élnek, egy aprócska kerttel rendelkező, kétszobás családi házban kutyájukkal, Bodrival. </a:t>
            </a:r>
          </a:p>
          <a:p>
            <a:pPr algn="just">
              <a:lnSpc>
                <a:spcPts val="3000"/>
              </a:lnSpc>
              <a:spcBef>
                <a:spcPts val="1200"/>
              </a:spcBef>
            </a:pPr>
            <a:r>
              <a:rPr lang="hu-HU" sz="3600" baseline="30000" dirty="0">
                <a:latin typeface="Calibri" panose="020F0502020204030204" pitchFamily="34" charset="0"/>
              </a:rPr>
              <a:t>Az édesapa, Molnár Jenő csoportvezető egy vállalatnál; felesége, Molnárné Kis Aranka asszisztens a helyi orvosi rendelőben. Kisebbik gyermekük, Évi 14 éves, és a következő tanévtől egy nagyvárosi középiskolában folytatja a tanulmányait; a nagyobbik, Peti 18 éves, a közeli gimnáziumban tanul, és az érettségi vizsgájára készül. </a:t>
            </a:r>
          </a:p>
          <a:p>
            <a:pPr algn="just">
              <a:lnSpc>
                <a:spcPts val="3000"/>
              </a:lnSpc>
              <a:spcBef>
                <a:spcPts val="1200"/>
              </a:spcBef>
            </a:pPr>
            <a:r>
              <a:rPr lang="hu-HU" sz="3600" baseline="30000" dirty="0">
                <a:latin typeface="Calibri" panose="020F0502020204030204" pitchFamily="34" charset="0"/>
              </a:rPr>
              <a:t>A család egy tizenhárom éves személygépkocsit használ, amivel Molnár apuka jár dolgozni, és a nagybevásárlásokat is azzal intézik. Molnár anyuka és Évi általában gyalog vagy a helyi busszal, míg Peti rendszerint kerékpárral közlekedik a városban. </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pic>
        <p:nvPicPr>
          <p:cNvPr id="5" name="Kép 4"/>
          <p:cNvPicPr>
            <a:picLocks noChangeAspect="1"/>
          </p:cNvPicPr>
          <p:nvPr/>
        </p:nvPicPr>
        <p:blipFill rotWithShape="1">
          <a:blip r:embed="rId3">
            <a:extLst>
              <a:ext uri="{28A0092B-C50C-407E-A947-70E740481C1C}">
                <a14:useLocalDpi xmlns:a14="http://schemas.microsoft.com/office/drawing/2010/main" val="0"/>
              </a:ext>
            </a:extLst>
          </a:blip>
          <a:srcRect l="4989" t="17317" r="3028" b="1470"/>
          <a:stretch/>
        </p:blipFill>
        <p:spPr>
          <a:xfrm>
            <a:off x="7096300" y="2199885"/>
            <a:ext cx="4680000" cy="2423160"/>
          </a:xfrm>
          <a:prstGeom prst="rect">
            <a:avLst/>
          </a:prstGeom>
        </p:spPr>
      </p:pic>
    </p:spTree>
    <p:extLst>
      <p:ext uri="{BB962C8B-B14F-4D97-AF65-F5344CB8AC3E}">
        <p14:creationId xmlns:p14="http://schemas.microsoft.com/office/powerpoint/2010/main" val="219694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2172677"/>
            <a:ext cx="12192000" cy="1219200"/>
          </a:xfrm>
        </p:spPr>
        <p:txBody>
          <a:bodyPr>
            <a:normAutofit/>
          </a:bodyPr>
          <a:lstStyle/>
          <a:p>
            <a:r>
              <a:rPr lang="hu-HU" sz="7200" b="1" baseline="30000" dirty="0">
                <a:solidFill>
                  <a:srgbClr val="6E32A0"/>
                </a:solidFill>
                <a:latin typeface="+mn-lt"/>
              </a:rPr>
              <a:t>Összegzés</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3" name="Téglalap 2"/>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378075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9869760" cy="427839"/>
          </a:xfrm>
        </p:spPr>
        <p:txBody>
          <a:bodyPr>
            <a:normAutofit/>
          </a:bodyPr>
          <a:lstStyle/>
          <a:p>
            <a:pPr algn="l"/>
            <a:r>
              <a:rPr lang="hu-HU" sz="1800" b="1" baseline="30000" dirty="0">
                <a:solidFill>
                  <a:srgbClr val="6E32A0"/>
                </a:solidFill>
              </a:rPr>
              <a:t>1–2. Mit jelent gazdálkodni? </a:t>
            </a:r>
          </a:p>
        </p:txBody>
      </p:sp>
      <p:sp>
        <p:nvSpPr>
          <p:cNvPr id="3" name="Alcím 2"/>
          <p:cNvSpPr>
            <a:spLocks noGrp="1"/>
          </p:cNvSpPr>
          <p:nvPr>
            <p:ph type="subTitle" idx="1"/>
          </p:nvPr>
        </p:nvSpPr>
        <p:spPr>
          <a:xfrm>
            <a:off x="148805" y="1343905"/>
            <a:ext cx="5543550" cy="3900881"/>
          </a:xfrm>
        </p:spPr>
        <p:txBody>
          <a:bodyPr>
            <a:noAutofit/>
          </a:bodyPr>
          <a:lstStyle/>
          <a:p>
            <a:pPr algn="just">
              <a:lnSpc>
                <a:spcPct val="100000"/>
              </a:lnSpc>
              <a:spcBef>
                <a:spcPts val="2400"/>
              </a:spcBef>
            </a:pPr>
            <a:r>
              <a:rPr lang="hu-HU" sz="3600" baseline="30000" dirty="0"/>
              <a:t>Fogyasztó bárki lehet, aki szükségletei kielégítésének céljából termékeket vásárol, vagy szolgáltatásokat vesz igénybe. Fogyasztónak tekinthető például a Molnár család, amikor apu szerelőhöz viszi az elromlott családi autót, vagy anyu hétvégi nagybevásárlásra indul. De fogyasztó az is, aki zsemlét vesz az iskolai büfében, vagy aki fodrászhoz megy.</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9" name="Téglalap 8"/>
          <p:cNvSpPr/>
          <p:nvPr/>
        </p:nvSpPr>
        <p:spPr>
          <a:xfrm>
            <a:off x="0" y="710945"/>
            <a:ext cx="12192000" cy="584775"/>
          </a:xfrm>
          <a:prstGeom prst="rect">
            <a:avLst/>
          </a:prstGeom>
        </p:spPr>
        <p:txBody>
          <a:bodyPr wrap="square">
            <a:spAutoFit/>
          </a:bodyPr>
          <a:lstStyle/>
          <a:p>
            <a:pPr algn="ctr"/>
            <a:r>
              <a:rPr lang="hu-HU" sz="4800" b="1" baseline="30000" dirty="0"/>
              <a:t>A.  </a:t>
            </a:r>
            <a:r>
              <a:rPr lang="hu-HU" sz="4800" b="1" baseline="30000" dirty="0">
                <a:solidFill>
                  <a:srgbClr val="6E32A0"/>
                </a:solidFill>
              </a:rPr>
              <a:t>Kik a gazdaság alapvető szereplői?</a:t>
            </a:r>
          </a:p>
        </p:txBody>
      </p:sp>
      <p:sp>
        <p:nvSpPr>
          <p:cNvPr id="10" name="Téglalap 9"/>
          <p:cNvSpPr/>
          <p:nvPr/>
        </p:nvSpPr>
        <p:spPr>
          <a:xfrm>
            <a:off x="5916767" y="1343905"/>
            <a:ext cx="6154532" cy="3046988"/>
          </a:xfrm>
          <a:prstGeom prst="rect">
            <a:avLst/>
          </a:prstGeom>
        </p:spPr>
        <p:txBody>
          <a:bodyPr wrap="square">
            <a:spAutoFit/>
          </a:bodyPr>
          <a:lstStyle/>
          <a:p>
            <a:pPr algn="just">
              <a:spcBef>
                <a:spcPts val="2400"/>
              </a:spcBef>
            </a:pPr>
            <a:r>
              <a:rPr lang="hu-HU" sz="3600" baseline="30000" dirty="0"/>
              <a:t>A termelő a szükségletek kielégítéséhez szükséges termékeket és szolgáltatásokat állítja elő, illetve értékesíti. Termelőnek számít a zsemle alapanyagául szolgáló búzát termesztő gazda, a búzát lisztté alakító malom, a lisztből zsemlét sütő pék és az azt értékesítő büfés. Hasonlóképp termelőnek számít a szolgáltatást nyújtó fodrász is, aki hajat vág.</a:t>
            </a:r>
          </a:p>
        </p:txBody>
      </p:sp>
      <p:pic>
        <p:nvPicPr>
          <p:cNvPr id="5" name="Kép 4"/>
          <p:cNvPicPr>
            <a:picLocks noChangeAspect="1"/>
          </p:cNvPicPr>
          <p:nvPr/>
        </p:nvPicPr>
        <p:blipFill>
          <a:blip r:embed="rId3"/>
          <a:stretch>
            <a:fillRect/>
          </a:stretch>
        </p:blipFill>
        <p:spPr>
          <a:xfrm>
            <a:off x="2674351" y="4233466"/>
            <a:ext cx="7019907" cy="2555752"/>
          </a:xfrm>
          <a:prstGeom prst="rect">
            <a:avLst/>
          </a:prstGeom>
        </p:spPr>
      </p:pic>
    </p:spTree>
    <p:extLst>
      <p:ext uri="{BB962C8B-B14F-4D97-AF65-F5344CB8AC3E}">
        <p14:creationId xmlns:p14="http://schemas.microsoft.com/office/powerpoint/2010/main" val="45712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9869760" cy="427839"/>
          </a:xfrm>
        </p:spPr>
        <p:txBody>
          <a:bodyPr>
            <a:normAutofit/>
          </a:bodyPr>
          <a:lstStyle/>
          <a:p>
            <a:pPr algn="l"/>
            <a:r>
              <a:rPr lang="hu-HU" sz="2400" b="1" baseline="30000" dirty="0">
                <a:solidFill>
                  <a:srgbClr val="6E32A0"/>
                </a:solidFill>
              </a:rPr>
              <a:t>1–2. Mit jelent gazdálkodni? </a:t>
            </a:r>
          </a:p>
        </p:txBody>
      </p:sp>
      <p:sp>
        <p:nvSpPr>
          <p:cNvPr id="3" name="Alcím 2"/>
          <p:cNvSpPr>
            <a:spLocks noGrp="1"/>
          </p:cNvSpPr>
          <p:nvPr>
            <p:ph type="subTitle" idx="1"/>
          </p:nvPr>
        </p:nvSpPr>
        <p:spPr>
          <a:xfrm>
            <a:off x="324375" y="1417740"/>
            <a:ext cx="4676250" cy="3944733"/>
          </a:xfrm>
        </p:spPr>
        <p:txBody>
          <a:bodyPr>
            <a:noAutofit/>
          </a:bodyPr>
          <a:lstStyle/>
          <a:p>
            <a:pPr algn="just">
              <a:lnSpc>
                <a:spcPct val="100000"/>
              </a:lnSpc>
              <a:spcBef>
                <a:spcPts val="2400"/>
              </a:spcBef>
            </a:pPr>
            <a:r>
              <a:rPr lang="hu-HU" sz="3600" baseline="30000" dirty="0"/>
              <a:t>Az emberek szeretnének jól élni, életszínvonaluk, életminőségük javítására törekednek. </a:t>
            </a:r>
          </a:p>
          <a:p>
            <a:pPr algn="just">
              <a:lnSpc>
                <a:spcPct val="100000"/>
              </a:lnSpc>
              <a:spcBef>
                <a:spcPts val="2400"/>
              </a:spcBef>
            </a:pPr>
            <a:r>
              <a:rPr lang="hu-HU" sz="3600" baseline="30000" dirty="0"/>
              <a:t>Sokan sokfélére vágynak, az igények sora szinte végtelen. Ezek között vannak alapszükségletek, például éhség, szomjúság, a bőr védelmének igénye, védett, meleg lakóhely. Ezek nélkül létezésünk elképzelhetetlen. A szükségletek történelmi koronként, de országonként, térségenként, sőt egy adott időben egymás mellett élő családonként is nagyon eltérnek. </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0" y="671119"/>
            <a:ext cx="12192000" cy="584775"/>
          </a:xfrm>
          <a:prstGeom prst="rect">
            <a:avLst/>
          </a:prstGeom>
        </p:spPr>
        <p:txBody>
          <a:bodyPr wrap="square">
            <a:spAutoFit/>
          </a:bodyPr>
          <a:lstStyle/>
          <a:p>
            <a:pPr algn="ctr"/>
            <a:r>
              <a:rPr lang="pl-PL" sz="4800" b="1" i="0" u="none" strike="noStrike" baseline="30000" dirty="0">
                <a:solidFill>
                  <a:srgbClr val="000000"/>
                </a:solidFill>
                <a:latin typeface="Myriad Pro" panose="020B0503030403020204" pitchFamily="34" charset="0"/>
              </a:rPr>
              <a:t>B.</a:t>
            </a:r>
            <a:r>
              <a:rPr lang="pl-PL" sz="4800" b="1" baseline="30000" dirty="0">
                <a:solidFill>
                  <a:srgbClr val="8C54A1"/>
                </a:solidFill>
                <a:latin typeface="Myriad Pro" panose="020B0503030403020204" pitchFamily="34" charset="0"/>
              </a:rPr>
              <a:t> </a:t>
            </a:r>
            <a:r>
              <a:rPr lang="pl-PL" sz="4800" b="1" i="0" u="none" strike="noStrike" baseline="30000" dirty="0">
                <a:solidFill>
                  <a:srgbClr val="8C54A1"/>
                </a:solidFill>
                <a:latin typeface="Myriad Pro" panose="020B0503030403020204" pitchFamily="34" charset="0"/>
              </a:rPr>
              <a:t>Mi mozgatja a gazdaság szereplőit?</a:t>
            </a:r>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556" y="1342238"/>
            <a:ext cx="7088159" cy="4492120"/>
          </a:xfrm>
          <a:prstGeom prst="rect">
            <a:avLst/>
          </a:prstGeom>
        </p:spPr>
      </p:pic>
      <p:sp>
        <p:nvSpPr>
          <p:cNvPr id="7" name="Téglalap 6"/>
          <p:cNvSpPr/>
          <p:nvPr/>
        </p:nvSpPr>
        <p:spPr>
          <a:xfrm>
            <a:off x="5780014" y="6273225"/>
            <a:ext cx="6199465" cy="584775"/>
          </a:xfrm>
          <a:prstGeom prst="rect">
            <a:avLst/>
          </a:prstGeom>
        </p:spPr>
        <p:txBody>
          <a:bodyPr wrap="square">
            <a:spAutoFit/>
          </a:bodyPr>
          <a:lstStyle/>
          <a:p>
            <a:pPr marR="570" algn="r"/>
            <a:r>
              <a:rPr lang="hu-HU" sz="2400" b="0" i="1" u="none" strike="noStrike" baseline="30000" dirty="0">
                <a:solidFill>
                  <a:srgbClr val="000000"/>
                </a:solidFill>
                <a:latin typeface="Calibri" panose="020F0502020204030204" pitchFamily="34" charset="0"/>
              </a:rPr>
              <a:t>Dr. </a:t>
            </a:r>
            <a:r>
              <a:rPr lang="hu-HU" sz="2400" b="0" i="1" u="none" strike="noStrike" baseline="30000" dirty="0" err="1">
                <a:solidFill>
                  <a:srgbClr val="000000"/>
                </a:solidFill>
                <a:latin typeface="Calibri" panose="020F0502020204030204" pitchFamily="34" charset="0"/>
              </a:rPr>
              <a:t>Roóz</a:t>
            </a:r>
            <a:r>
              <a:rPr lang="hu-HU" sz="2400" b="0" i="1" u="none" strike="noStrike" baseline="30000" dirty="0">
                <a:solidFill>
                  <a:srgbClr val="000000"/>
                </a:solidFill>
                <a:latin typeface="Calibri" panose="020F0502020204030204" pitchFamily="34" charset="0"/>
              </a:rPr>
              <a:t> József, Dr. </a:t>
            </a:r>
            <a:r>
              <a:rPr lang="hu-HU" sz="2400" b="0" i="1" u="none" strike="noStrike" baseline="30000" dirty="0" err="1">
                <a:solidFill>
                  <a:srgbClr val="000000"/>
                </a:solidFill>
                <a:latin typeface="Calibri" panose="020F0502020204030204" pitchFamily="34" charset="0"/>
              </a:rPr>
              <a:t>Heidrich</a:t>
            </a:r>
            <a:r>
              <a:rPr lang="hu-HU" sz="2400" b="0" i="1" u="none" strike="noStrike" baseline="30000" dirty="0">
                <a:solidFill>
                  <a:srgbClr val="000000"/>
                </a:solidFill>
                <a:latin typeface="Calibri" panose="020F0502020204030204" pitchFamily="34" charset="0"/>
              </a:rPr>
              <a:t> Balázs:  Vállalati gazdaságtan és menedzsment alapjai (2013)</a:t>
            </a:r>
          </a:p>
        </p:txBody>
      </p:sp>
    </p:spTree>
    <p:extLst>
      <p:ext uri="{BB962C8B-B14F-4D97-AF65-F5344CB8AC3E}">
        <p14:creationId xmlns:p14="http://schemas.microsoft.com/office/powerpoint/2010/main" val="109817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9869760" cy="427839"/>
          </a:xfrm>
        </p:spPr>
        <p:txBody>
          <a:bodyPr>
            <a:normAutofit/>
          </a:bodyPr>
          <a:lstStyle/>
          <a:p>
            <a:pPr algn="l"/>
            <a:r>
              <a:rPr lang="hu-HU" sz="2400" b="1" baseline="30000" dirty="0">
                <a:solidFill>
                  <a:srgbClr val="6E32A0"/>
                </a:solidFill>
              </a:rPr>
              <a:t>1–2. Mit jelent gazdálkodni? </a:t>
            </a:r>
          </a:p>
        </p:txBody>
      </p:sp>
      <p:sp>
        <p:nvSpPr>
          <p:cNvPr id="3" name="Alcím 2"/>
          <p:cNvSpPr>
            <a:spLocks noGrp="1"/>
          </p:cNvSpPr>
          <p:nvPr>
            <p:ph type="subTitle" idx="1"/>
          </p:nvPr>
        </p:nvSpPr>
        <p:spPr>
          <a:xfrm>
            <a:off x="324374" y="1786885"/>
            <a:ext cx="5771626" cy="4078185"/>
          </a:xfrm>
        </p:spPr>
        <p:txBody>
          <a:bodyPr>
            <a:noAutofit/>
          </a:bodyPr>
          <a:lstStyle/>
          <a:p>
            <a:pPr algn="just">
              <a:lnSpc>
                <a:spcPct val="100000"/>
              </a:lnSpc>
              <a:spcBef>
                <a:spcPts val="2400"/>
              </a:spcBef>
            </a:pPr>
            <a:r>
              <a:rPr lang="hu-HU" sz="3600" baseline="30000" dirty="0"/>
              <a:t>Különböző módon csoportosíthatók, de közös bennük, hogy az emberek a kielégítésükre törekednek. A szükségletek jelentős része gazdasági természetű, ezek egy részét az emberek saját maguk vagy családjuk segítségével – különféle erőforrások felhasználásával – ki tudják elégíteni, másokat viszont csak a gazdaság más szereplőinek közreműködésével. </a:t>
            </a:r>
          </a:p>
          <a:p>
            <a:pPr algn="just">
              <a:lnSpc>
                <a:spcPct val="100000"/>
              </a:lnSpc>
              <a:spcBef>
                <a:spcPts val="2400"/>
              </a:spcBef>
            </a:pPr>
            <a:r>
              <a:rPr lang="hu-HU" sz="3600" baseline="30000" dirty="0"/>
              <a:t>Napjainkban ezek többségét a piac közvetíti termékek, szolgáltatások formájában, és pénzért lehet hozzájutni.</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0" y="978104"/>
            <a:ext cx="12192000" cy="584775"/>
          </a:xfrm>
          <a:prstGeom prst="rect">
            <a:avLst/>
          </a:prstGeom>
        </p:spPr>
        <p:txBody>
          <a:bodyPr wrap="square">
            <a:spAutoFit/>
          </a:bodyPr>
          <a:lstStyle/>
          <a:p>
            <a:pPr algn="ctr"/>
            <a:r>
              <a:rPr lang="pl-PL" sz="4800" b="1" i="0" u="none" strike="noStrike" baseline="30000" dirty="0">
                <a:solidFill>
                  <a:srgbClr val="000000"/>
                </a:solidFill>
                <a:latin typeface="Myriad Pro" panose="020B0503030403020204" pitchFamily="34" charset="0"/>
              </a:rPr>
              <a:t>B.</a:t>
            </a:r>
            <a:r>
              <a:rPr lang="pl-PL" sz="4800" b="1" baseline="30000" dirty="0">
                <a:solidFill>
                  <a:srgbClr val="8C54A1"/>
                </a:solidFill>
                <a:latin typeface="Myriad Pro" panose="020B0503030403020204" pitchFamily="34" charset="0"/>
              </a:rPr>
              <a:t> </a:t>
            </a:r>
            <a:r>
              <a:rPr lang="pl-PL" sz="4800" b="1" i="0" u="none" strike="noStrike" baseline="30000" dirty="0">
                <a:solidFill>
                  <a:srgbClr val="8C54A1"/>
                </a:solidFill>
                <a:latin typeface="Myriad Pro" panose="020B0503030403020204" pitchFamily="34" charset="0"/>
              </a:rPr>
              <a:t>Mi mozgatja a gazdaság szereplőit?</a:t>
            </a:r>
          </a:p>
        </p:txBody>
      </p:sp>
      <p:sp>
        <p:nvSpPr>
          <p:cNvPr id="8" name="Lekerekített téglalap 7"/>
          <p:cNvSpPr/>
          <p:nvPr/>
        </p:nvSpPr>
        <p:spPr>
          <a:xfrm>
            <a:off x="6705600" y="1786884"/>
            <a:ext cx="5089322" cy="4524573"/>
          </a:xfrm>
          <a:prstGeom prst="roundRect">
            <a:avLst>
              <a:gd name="adj" fmla="val 65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6866569" y="2011147"/>
            <a:ext cx="4767384" cy="4524315"/>
          </a:xfrm>
          <a:prstGeom prst="rect">
            <a:avLst/>
          </a:prstGeom>
        </p:spPr>
        <p:txBody>
          <a:bodyPr wrap="square">
            <a:spAutoFit/>
          </a:bodyPr>
          <a:lstStyle/>
          <a:p>
            <a:r>
              <a:rPr lang="hu-HU" sz="3600" b="1" i="0" u="none" strike="noStrike" baseline="30000" dirty="0">
                <a:solidFill>
                  <a:srgbClr val="000000"/>
                </a:solidFill>
              </a:rPr>
              <a:t>Jó, ha tudod!</a:t>
            </a:r>
          </a:p>
          <a:p>
            <a:pPr algn="just"/>
            <a:r>
              <a:rPr lang="hu-HU" sz="3600" b="0" i="0" u="none" strike="noStrike" baseline="30000" dirty="0">
                <a:solidFill>
                  <a:srgbClr val="000000"/>
                </a:solidFill>
              </a:rPr>
              <a:t>Abraham </a:t>
            </a:r>
            <a:r>
              <a:rPr lang="hu-HU" sz="3600" b="0" i="0" u="none" strike="noStrike" baseline="30000" dirty="0" err="1">
                <a:solidFill>
                  <a:srgbClr val="000000"/>
                </a:solidFill>
              </a:rPr>
              <a:t>Maslow</a:t>
            </a:r>
            <a:r>
              <a:rPr lang="hu-HU" sz="3600" b="0" i="0" u="none" strike="noStrike" baseline="30000" dirty="0">
                <a:solidFill>
                  <a:srgbClr val="000000"/>
                </a:solidFill>
              </a:rPr>
              <a:t> 1943-ban jelentette meg a róla elnevezett </a:t>
            </a:r>
            <a:r>
              <a:rPr lang="hu-HU" sz="3600" b="0" i="0" u="none" strike="noStrike" baseline="30000" dirty="0" err="1">
                <a:solidFill>
                  <a:srgbClr val="000000"/>
                </a:solidFill>
              </a:rPr>
              <a:t>szükségletipiramis-elméletét</a:t>
            </a:r>
            <a:r>
              <a:rPr lang="hu-HU" sz="3600" b="0" i="0" u="none" strike="noStrike" baseline="30000" dirty="0">
                <a:solidFill>
                  <a:srgbClr val="000000"/>
                </a:solidFill>
              </a:rPr>
              <a:t>. Felfogása szerint az emberi motivációs tényezők egymásra épülnek, alul találhatók a legalapvetőbb szükségleteink (biológiai, fiziológiai, biztonsági),  és ezek teljesülésével, megvalósulásával jutunk „feljebb”, az önmegvalósítás felé.</a:t>
            </a:r>
          </a:p>
        </p:txBody>
      </p:sp>
    </p:spTree>
    <p:extLst>
      <p:ext uri="{BB962C8B-B14F-4D97-AF65-F5344CB8AC3E}">
        <p14:creationId xmlns:p14="http://schemas.microsoft.com/office/powerpoint/2010/main" val="538517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9869760" cy="427839"/>
          </a:xfrm>
        </p:spPr>
        <p:txBody>
          <a:bodyPr>
            <a:normAutofit/>
          </a:bodyPr>
          <a:lstStyle/>
          <a:p>
            <a:pPr algn="l"/>
            <a:r>
              <a:rPr lang="hu-HU" sz="1800" b="1" baseline="30000" dirty="0">
                <a:solidFill>
                  <a:srgbClr val="6E32A0"/>
                </a:solidFill>
              </a:rPr>
              <a:t>1–2. Mit jelent gazdálkodni? </a:t>
            </a:r>
          </a:p>
        </p:txBody>
      </p:sp>
      <p:sp>
        <p:nvSpPr>
          <p:cNvPr id="3" name="Alcím 2"/>
          <p:cNvSpPr>
            <a:spLocks noGrp="1"/>
          </p:cNvSpPr>
          <p:nvPr>
            <p:ph type="subTitle" idx="1"/>
          </p:nvPr>
        </p:nvSpPr>
        <p:spPr>
          <a:xfrm>
            <a:off x="300098" y="1485887"/>
            <a:ext cx="11182500" cy="4906399"/>
          </a:xfrm>
        </p:spPr>
        <p:txBody>
          <a:bodyPr>
            <a:noAutofit/>
          </a:bodyPr>
          <a:lstStyle/>
          <a:p>
            <a:pPr algn="just">
              <a:lnSpc>
                <a:spcPct val="100000"/>
              </a:lnSpc>
              <a:spcBef>
                <a:spcPts val="2400"/>
              </a:spcBef>
            </a:pPr>
            <a:r>
              <a:rPr lang="hu-HU" sz="3600" baseline="30000" dirty="0"/>
              <a:t>Az emberek többségének nincs annyi ideje, pénze és egyéb (természeti, emberi és mesterségesen előállított) erőforrása, mint amennyi a szükségleteinek kielégítéséhez elegendő lenne.</a:t>
            </a:r>
          </a:p>
          <a:p>
            <a:pPr algn="just">
              <a:lnSpc>
                <a:spcPct val="100000"/>
              </a:lnSpc>
              <a:spcBef>
                <a:spcPts val="2400"/>
              </a:spcBef>
            </a:pPr>
            <a:r>
              <a:rPr lang="hu-HU" sz="3600" baseline="30000" dirty="0"/>
              <a:t>Ez a szűkösség nemcsak egyéni, hanem a gazdaságot általánosan jellemző probléma. Még a vállalatok számára is korlátozottan állnak rendelkezésre a nyersanyagok és energiahordozók, a szakképzett munkaerő és a tőke.</a:t>
            </a:r>
          </a:p>
          <a:p>
            <a:pPr algn="just">
              <a:lnSpc>
                <a:spcPct val="100000"/>
              </a:lnSpc>
              <a:spcBef>
                <a:spcPts val="2400"/>
              </a:spcBef>
            </a:pPr>
            <a:r>
              <a:rPr lang="hu-HU" sz="3600" baseline="30000" dirty="0"/>
              <a:t>A csak korlátozottan elérhető erőforrások miatt hasznos előzőleg átgondolni, hogy mi a cél, minek a megvalósítása a legfontosabb. Aki nem gazdálkodik tudatosan, az is gazdálkodik, legfeljebb a szerencsére, a véletlenre bízza magát, és esetleges, amit tesz,  de fogyasztóként így is szerepe van a gazdaságban.</a:t>
            </a:r>
          </a:p>
          <a:p>
            <a:pPr algn="just">
              <a:lnSpc>
                <a:spcPct val="100000"/>
              </a:lnSpc>
              <a:spcBef>
                <a:spcPts val="2400"/>
              </a:spcBef>
            </a:pPr>
            <a:r>
              <a:rPr lang="hu-HU" sz="3600" baseline="30000" dirty="0"/>
              <a:t>A gazdaságban általában igaz, hogy azok a szereplők érvényesülnek inkább – akár fogyasztók, akár vállalkozók –, akik tudatosabban gazdálkodnak, mint mások.</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0" y="1014401"/>
            <a:ext cx="12192000" cy="584775"/>
          </a:xfrm>
          <a:prstGeom prst="rect">
            <a:avLst/>
          </a:prstGeom>
        </p:spPr>
        <p:txBody>
          <a:bodyPr wrap="square">
            <a:spAutoFit/>
          </a:bodyPr>
          <a:lstStyle/>
          <a:p>
            <a:pPr algn="ctr"/>
            <a:r>
              <a:rPr lang="hu-HU" sz="4800" b="1" baseline="30000" dirty="0"/>
              <a:t>C . </a:t>
            </a:r>
            <a:r>
              <a:rPr lang="hu-HU" sz="4800" b="1" baseline="30000" dirty="0">
                <a:solidFill>
                  <a:srgbClr val="6E32A0"/>
                </a:solidFill>
              </a:rPr>
              <a:t>Miért kell állandóan döntéseket hozni, azaz gazdálkodni?</a:t>
            </a:r>
          </a:p>
        </p:txBody>
      </p:sp>
    </p:spTree>
    <p:extLst>
      <p:ext uri="{BB962C8B-B14F-4D97-AF65-F5344CB8AC3E}">
        <p14:creationId xmlns:p14="http://schemas.microsoft.com/office/powerpoint/2010/main" val="168472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9869760" cy="427839"/>
          </a:xfrm>
        </p:spPr>
        <p:txBody>
          <a:bodyPr>
            <a:normAutofit/>
          </a:bodyPr>
          <a:lstStyle/>
          <a:p>
            <a:pPr algn="l"/>
            <a:r>
              <a:rPr lang="hu-HU" sz="2400" b="1" baseline="30000" dirty="0">
                <a:solidFill>
                  <a:srgbClr val="6E32A0"/>
                </a:solidFill>
              </a:rPr>
              <a:t>1–2. Mit jelent gazdálkodni? </a:t>
            </a:r>
          </a:p>
        </p:txBody>
      </p:sp>
      <p:sp>
        <p:nvSpPr>
          <p:cNvPr id="3" name="Alcím 2"/>
          <p:cNvSpPr>
            <a:spLocks noGrp="1"/>
          </p:cNvSpPr>
          <p:nvPr>
            <p:ph type="subTitle" idx="1"/>
          </p:nvPr>
        </p:nvSpPr>
        <p:spPr>
          <a:xfrm>
            <a:off x="324375" y="1612835"/>
            <a:ext cx="5362050" cy="4016440"/>
          </a:xfrm>
        </p:spPr>
        <p:txBody>
          <a:bodyPr>
            <a:noAutofit/>
          </a:bodyPr>
          <a:lstStyle/>
          <a:p>
            <a:pPr algn="l">
              <a:lnSpc>
                <a:spcPts val="3000"/>
              </a:lnSpc>
              <a:spcBef>
                <a:spcPts val="1200"/>
              </a:spcBef>
            </a:pPr>
            <a:r>
              <a:rPr lang="hu-HU" sz="3600" baseline="30000" dirty="0"/>
              <a:t>Minden döntés lehetőségek közötti választást jelent. Ez járhat áldozattal is. A diákoknak választaniuk kell például, hogy érettségi után a magasabb fizetés reményében inkább tanulnak még </a:t>
            </a:r>
            <a:br>
              <a:rPr lang="hu-HU" sz="3600" baseline="30000" dirty="0"/>
            </a:br>
            <a:r>
              <a:rPr lang="hu-HU" sz="3600" baseline="30000" dirty="0"/>
              <a:t>pár évet, vagy elmennek dolgozni, </a:t>
            </a:r>
            <a:br>
              <a:rPr lang="hu-HU" sz="3600" baseline="30000" dirty="0"/>
            </a:br>
            <a:r>
              <a:rPr lang="hu-HU" sz="3600" baseline="30000" dirty="0"/>
              <a:t>és abbahagyják a tanulást. Ha valaki egy adott vásárlási döntés során elköltötte a pénzét, akkor azt a pénzt már másra nem használhatja fel. Észszerű döntést az hoz, aki a rendelkezésre álló információkat figyelembe véve a várható legtöbb előnnyel járó lehetőséget választja. </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0" y="935673"/>
            <a:ext cx="12192000" cy="584775"/>
          </a:xfrm>
          <a:prstGeom prst="rect">
            <a:avLst/>
          </a:prstGeom>
        </p:spPr>
        <p:txBody>
          <a:bodyPr wrap="square">
            <a:spAutoFit/>
          </a:bodyPr>
          <a:lstStyle/>
          <a:p>
            <a:pPr algn="ctr"/>
            <a:r>
              <a:rPr lang="hu-HU" sz="4800" b="1" baseline="30000" dirty="0"/>
              <a:t>D. </a:t>
            </a:r>
            <a:r>
              <a:rPr lang="hu-HU" sz="4800" b="1" baseline="30000" dirty="0">
                <a:solidFill>
                  <a:srgbClr val="6E32A0"/>
                </a:solidFill>
              </a:rPr>
              <a:t>Hogyan hozzunk jó gazdasági döntéseket?</a:t>
            </a:r>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477" y="2765360"/>
            <a:ext cx="6912186" cy="3425890"/>
          </a:xfrm>
          <a:prstGeom prst="rect">
            <a:avLst/>
          </a:prstGeom>
        </p:spPr>
      </p:pic>
    </p:spTree>
    <p:extLst>
      <p:ext uri="{BB962C8B-B14F-4D97-AF65-F5344CB8AC3E}">
        <p14:creationId xmlns:p14="http://schemas.microsoft.com/office/powerpoint/2010/main" val="420760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9869760" cy="427839"/>
          </a:xfrm>
        </p:spPr>
        <p:txBody>
          <a:bodyPr>
            <a:normAutofit/>
          </a:bodyPr>
          <a:lstStyle/>
          <a:p>
            <a:pPr algn="l"/>
            <a:r>
              <a:rPr lang="hu-HU" sz="2400" b="1" baseline="30000" dirty="0">
                <a:solidFill>
                  <a:srgbClr val="6E32A0"/>
                </a:solidFill>
              </a:rPr>
              <a:t>1–2. Mit jelent gazdálkodni? </a:t>
            </a:r>
          </a:p>
        </p:txBody>
      </p:sp>
      <p:sp>
        <p:nvSpPr>
          <p:cNvPr id="3" name="Alcím 2"/>
          <p:cNvSpPr>
            <a:spLocks noGrp="1"/>
          </p:cNvSpPr>
          <p:nvPr>
            <p:ph type="subTitle" idx="1"/>
          </p:nvPr>
        </p:nvSpPr>
        <p:spPr>
          <a:xfrm>
            <a:off x="324374" y="1418269"/>
            <a:ext cx="5315775" cy="3460872"/>
          </a:xfrm>
        </p:spPr>
        <p:txBody>
          <a:bodyPr>
            <a:noAutofit/>
          </a:bodyPr>
          <a:lstStyle/>
          <a:p>
            <a:pPr algn="just">
              <a:lnSpc>
                <a:spcPts val="3000"/>
              </a:lnSpc>
            </a:pPr>
            <a:r>
              <a:rPr lang="hu-HU" sz="3600" baseline="30000" dirty="0"/>
              <a:t>Van, amikor a pillanat tört része alatt kell elhatározásra jutni. Ilyenkor természetesen nincs idő részletes elemzést készíteni, de mérlegelni akkor is fontos. Utólag kiderülhet, hogy jobban is járhatott volna, de a lényeg, hogy döntését mindenki megalapozottan hozta meg, amihez elengedhetetlen a tudatosság!</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Téglalap 4"/>
          <p:cNvSpPr/>
          <p:nvPr/>
        </p:nvSpPr>
        <p:spPr>
          <a:xfrm>
            <a:off x="0" y="833494"/>
            <a:ext cx="12192000" cy="584775"/>
          </a:xfrm>
          <a:prstGeom prst="rect">
            <a:avLst/>
          </a:prstGeom>
        </p:spPr>
        <p:txBody>
          <a:bodyPr wrap="square">
            <a:spAutoFit/>
          </a:bodyPr>
          <a:lstStyle/>
          <a:p>
            <a:pPr algn="ctr"/>
            <a:r>
              <a:rPr lang="hu-HU" sz="4800" b="1" baseline="30000" dirty="0"/>
              <a:t>D. </a:t>
            </a:r>
            <a:r>
              <a:rPr lang="hu-HU" sz="4800" b="1" baseline="30000" dirty="0">
                <a:solidFill>
                  <a:srgbClr val="6E32A0"/>
                </a:solidFill>
              </a:rPr>
              <a:t>Hogyan hozzunk jó gazdasági döntéseket?</a:t>
            </a:r>
          </a:p>
        </p:txBody>
      </p:sp>
      <p:pic>
        <p:nvPicPr>
          <p:cNvPr id="9" name="Kép 8"/>
          <p:cNvPicPr>
            <a:picLocks noChangeAspect="1"/>
          </p:cNvPicPr>
          <p:nvPr/>
        </p:nvPicPr>
        <p:blipFill rotWithShape="1">
          <a:blip r:embed="rId3" cstate="print">
            <a:extLst>
              <a:ext uri="{28A0092B-C50C-407E-A947-70E740481C1C}">
                <a14:useLocalDpi xmlns:a14="http://schemas.microsoft.com/office/drawing/2010/main" val="0"/>
              </a:ext>
            </a:extLst>
          </a:blip>
          <a:srcRect l="7527" r="-7527" b="7442"/>
          <a:stretch/>
        </p:blipFill>
        <p:spPr>
          <a:xfrm>
            <a:off x="6315627" y="1410355"/>
            <a:ext cx="5738657" cy="3210631"/>
          </a:xfrm>
          <a:prstGeom prst="rect">
            <a:avLst/>
          </a:prstGeom>
        </p:spPr>
      </p:pic>
      <p:sp>
        <p:nvSpPr>
          <p:cNvPr id="7" name="Lekerekített téglalap 6"/>
          <p:cNvSpPr/>
          <p:nvPr/>
        </p:nvSpPr>
        <p:spPr>
          <a:xfrm>
            <a:off x="439255" y="4879141"/>
            <a:ext cx="11752745" cy="1871463"/>
          </a:xfrm>
          <a:prstGeom prst="roundRect">
            <a:avLst>
              <a:gd name="adj" fmla="val 597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439255" y="4949190"/>
            <a:ext cx="11556240" cy="2015936"/>
          </a:xfrm>
          <a:prstGeom prst="rect">
            <a:avLst/>
          </a:prstGeom>
        </p:spPr>
        <p:txBody>
          <a:bodyPr wrap="square">
            <a:spAutoFit/>
          </a:bodyPr>
          <a:lstStyle/>
          <a:p>
            <a:pPr>
              <a:lnSpc>
                <a:spcPts val="3000"/>
              </a:lnSpc>
            </a:pPr>
            <a:r>
              <a:rPr lang="hu-HU" sz="3600" b="1" baseline="30000" dirty="0"/>
              <a:t>Jó, ha tudod!</a:t>
            </a:r>
          </a:p>
          <a:p>
            <a:pPr algn="just">
              <a:lnSpc>
                <a:spcPts val="3000"/>
              </a:lnSpc>
            </a:pPr>
            <a:r>
              <a:rPr lang="hu-HU" sz="3600" baseline="30000" dirty="0"/>
              <a:t>Döntéseinknél mindig figyelembe kell venni az egyes választási lehetőségek (alternatívák) várható előnyeit és hátrányait. Ha kell, szánjunk erre több időt, írjuk le egy papírra ezeket, majd vessük össze egymással. Így könnyebben kiválaszthatjuk azt a megoldást, amely a legtöbb előnnyel jár a hátrányokhoz képest. </a:t>
            </a:r>
          </a:p>
        </p:txBody>
      </p:sp>
    </p:spTree>
    <p:extLst>
      <p:ext uri="{BB962C8B-B14F-4D97-AF65-F5344CB8AC3E}">
        <p14:creationId xmlns:p14="http://schemas.microsoft.com/office/powerpoint/2010/main" val="182278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12192000" cy="1162050"/>
          </a:xfrm>
        </p:spPr>
        <p:txBody>
          <a:bodyPr>
            <a:normAutofit/>
          </a:bodyPr>
          <a:lstStyle/>
          <a:p>
            <a:r>
              <a:rPr lang="hu-HU" sz="7200" b="1" baseline="30000" dirty="0">
                <a:solidFill>
                  <a:srgbClr val="6E32A0"/>
                </a:solidFill>
              </a:rPr>
              <a:t>1–2. Mit jelent gazdálkodni?</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304800" y="1283500"/>
            <a:ext cx="11582400" cy="3267076"/>
          </a:xfrm>
        </p:spPr>
        <p:txBody>
          <a:bodyPr>
            <a:noAutofit/>
          </a:bodyPr>
          <a:lstStyle/>
          <a:p>
            <a:pPr algn="just">
              <a:lnSpc>
                <a:spcPts val="3000"/>
              </a:lnSpc>
              <a:spcBef>
                <a:spcPts val="1200"/>
              </a:spcBef>
            </a:pPr>
            <a:r>
              <a:rPr lang="hu-HU" sz="3600" b="1" baseline="30000" dirty="0">
                <a:solidFill>
                  <a:srgbClr val="6E32A0"/>
                </a:solidFill>
              </a:rPr>
              <a:t>Kik a gazdaság alapvető szereplői?</a:t>
            </a:r>
            <a:r>
              <a:rPr lang="hu-HU" sz="3600" baseline="30000" dirty="0">
                <a:solidFill>
                  <a:srgbClr val="6E32A0"/>
                </a:solidFill>
              </a:rPr>
              <a:t> </a:t>
            </a:r>
            <a:r>
              <a:rPr lang="hu-HU" sz="3600" baseline="30000" dirty="0"/>
              <a:t>A gazdaság két nagyon fontos szereplője a fogyasztó és</a:t>
            </a:r>
            <a:r>
              <a:rPr lang="hu-HU" sz="3600" dirty="0"/>
              <a:t> </a:t>
            </a:r>
            <a:r>
              <a:rPr lang="hu-HU" sz="3600" baseline="30000" dirty="0"/>
              <a:t>a termelő. </a:t>
            </a:r>
          </a:p>
          <a:p>
            <a:pPr algn="just">
              <a:lnSpc>
                <a:spcPts val="3000"/>
              </a:lnSpc>
              <a:spcBef>
                <a:spcPts val="1200"/>
              </a:spcBef>
            </a:pPr>
            <a:r>
              <a:rPr lang="hu-HU" sz="3600" b="1" baseline="30000" dirty="0">
                <a:solidFill>
                  <a:srgbClr val="6E32A0"/>
                </a:solidFill>
              </a:rPr>
              <a:t>Mi mozgatja a gazdaság szereplőit?</a:t>
            </a:r>
            <a:r>
              <a:rPr lang="hu-HU" sz="3600" baseline="30000" dirty="0">
                <a:solidFill>
                  <a:srgbClr val="6E32A0"/>
                </a:solidFill>
              </a:rPr>
              <a:t> </a:t>
            </a:r>
            <a:r>
              <a:rPr lang="hu-HU" sz="3600" baseline="30000" dirty="0"/>
              <a:t>A gazdaság szereplőit általában szükségleteik, igényeik vezérlik, illetve a vágyaik megvalósításához szükséges fedezet előteremtése.</a:t>
            </a:r>
          </a:p>
          <a:p>
            <a:pPr algn="just">
              <a:lnSpc>
                <a:spcPts val="3000"/>
              </a:lnSpc>
              <a:spcBef>
                <a:spcPts val="1200"/>
              </a:spcBef>
            </a:pPr>
            <a:r>
              <a:rPr lang="hu-HU" sz="3600" b="1" baseline="30000" dirty="0">
                <a:solidFill>
                  <a:srgbClr val="6E32A0"/>
                </a:solidFill>
              </a:rPr>
              <a:t>Miért kell állandóan gazdasági döntéseket hozni, azaz gazdálkodni?</a:t>
            </a:r>
            <a:r>
              <a:rPr lang="hu-HU" sz="3600" baseline="30000" dirty="0"/>
              <a:t> Általában kevesebb</a:t>
            </a:r>
            <a:br>
              <a:rPr lang="hu-HU" sz="3600" baseline="30000" dirty="0"/>
            </a:br>
            <a:r>
              <a:rPr lang="hu-HU" sz="3600" baseline="30000" dirty="0"/>
              <a:t>erőforrásunk és kevesebb időnk van annál, minthogy minden igényünket és vágyunkat egyszerre kielégíthessük. Ez a szűkösség nem csak az egyénekre, hanem a gazdaság egészére is jellemző. Életünk folyamatos döntések sorozata, ami végső soron maga a gazdálkodás. Minél tudatosabban és jobban gazdálkodunk, annál magasabb szinten tudjuk kielégíteni saját igényeinket és vágyainkat.</a:t>
            </a:r>
          </a:p>
          <a:p>
            <a:pPr algn="just">
              <a:lnSpc>
                <a:spcPts val="3000"/>
              </a:lnSpc>
              <a:spcBef>
                <a:spcPts val="1200"/>
              </a:spcBef>
            </a:pPr>
            <a:r>
              <a:rPr lang="hu-HU" sz="3600" b="1" baseline="30000" dirty="0">
                <a:solidFill>
                  <a:srgbClr val="6E32A0"/>
                </a:solidFill>
              </a:rPr>
              <a:t>Hogyan hozzunk jó döntéseket?</a:t>
            </a:r>
            <a:r>
              <a:rPr lang="hu-HU" sz="3600" baseline="30000" dirty="0">
                <a:solidFill>
                  <a:srgbClr val="6E32A0"/>
                </a:solidFill>
              </a:rPr>
              <a:t> </a:t>
            </a:r>
            <a:r>
              <a:rPr lang="hu-HU" sz="3600" baseline="30000" dirty="0"/>
              <a:t>Minden döntés lehetőségek közötti választást jelent. Ez járhat áldozattal is. Észszerű döntést az hoz, aki a rendelkezésre álló információkat figyelembe véve a számára a várható legtöbb előnnyel járó lehetőség mellett dönt.</a:t>
            </a:r>
            <a:endParaRPr lang="hu-HU" sz="3600" dirty="0">
              <a:solidFill>
                <a:srgbClr val="6E32A0"/>
              </a:solidFill>
            </a:endParaRPr>
          </a:p>
        </p:txBody>
      </p:sp>
    </p:spTree>
    <p:extLst>
      <p:ext uri="{BB962C8B-B14F-4D97-AF65-F5344CB8AC3E}">
        <p14:creationId xmlns:p14="http://schemas.microsoft.com/office/powerpoint/2010/main" val="250228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0"/>
            <a:ext cx="9144000" cy="1008441"/>
          </a:xfrm>
        </p:spPr>
        <p:txBody>
          <a:bodyPr>
            <a:normAutofit/>
          </a:bodyPr>
          <a:lstStyle/>
          <a:p>
            <a:r>
              <a:rPr lang="hu-HU" sz="7200" b="1" baseline="30000" dirty="0">
                <a:solidFill>
                  <a:srgbClr val="6E32A0"/>
                </a:solidFill>
              </a:rPr>
              <a:t>A Molnár család kalandjai</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8" name="Lekerekített téglalap 7"/>
          <p:cNvSpPr/>
          <p:nvPr/>
        </p:nvSpPr>
        <p:spPr>
          <a:xfrm>
            <a:off x="201246" y="1112453"/>
            <a:ext cx="6745654" cy="5516947"/>
          </a:xfrm>
          <a:prstGeom prst="roundRect">
            <a:avLst>
              <a:gd name="adj" fmla="val 65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653562" y="1428615"/>
            <a:ext cx="6204438" cy="5016758"/>
          </a:xfrm>
          <a:prstGeom prst="rect">
            <a:avLst/>
          </a:prstGeom>
        </p:spPr>
        <p:txBody>
          <a:bodyPr wrap="square">
            <a:spAutoFit/>
          </a:bodyPr>
          <a:lstStyle/>
          <a:p>
            <a:pPr algn="just">
              <a:lnSpc>
                <a:spcPts val="3000"/>
              </a:lnSpc>
              <a:spcBef>
                <a:spcPts val="1200"/>
              </a:spcBef>
            </a:pPr>
            <a:r>
              <a:rPr lang="hu-HU" sz="3600" baseline="30000" dirty="0" err="1">
                <a:latin typeface="Calibri" panose="020F0502020204030204" pitchFamily="34" charset="0"/>
              </a:rPr>
              <a:t>Molnáréknak</a:t>
            </a:r>
            <a:r>
              <a:rPr lang="hu-HU" sz="3600" baseline="30000" dirty="0">
                <a:latin typeface="Calibri" panose="020F0502020204030204" pitchFamily="34" charset="0"/>
              </a:rPr>
              <a:t> fontos terveik vannak a jövőre nézve. Nagyon bíznak abban, hogy Peti sikeres érettségi vizsgát tesz, és felveszik valamelyik jó hírű természet-tudományi egyetemre. </a:t>
            </a:r>
          </a:p>
          <a:p>
            <a:pPr algn="just">
              <a:lnSpc>
                <a:spcPts val="3000"/>
              </a:lnSpc>
              <a:spcBef>
                <a:spcPts val="1200"/>
              </a:spcBef>
            </a:pPr>
            <a:r>
              <a:rPr lang="hu-HU" sz="3600" baseline="30000" dirty="0">
                <a:latin typeface="Calibri" panose="020F0502020204030204" pitchFamily="34" charset="0"/>
              </a:rPr>
              <a:t>Régóta ábrándoznak családi házuk korszerűsítéséről is. Molnár apuka pedig rendszeresen a használt autókat kínáló weboldalakat bújja, hogy a kocsit újabbra cserélhessék. </a:t>
            </a:r>
          </a:p>
          <a:p>
            <a:pPr algn="just">
              <a:lnSpc>
                <a:spcPts val="3000"/>
              </a:lnSpc>
              <a:spcBef>
                <a:spcPts val="1200"/>
              </a:spcBef>
            </a:pPr>
            <a:r>
              <a:rPr lang="hu-HU" sz="3600" baseline="30000" dirty="0">
                <a:latin typeface="Calibri" panose="020F0502020204030204" pitchFamily="34" charset="0"/>
              </a:rPr>
              <a:t>Minden évben eltervezik, hogy meglátogatják a külföldön élő rokonokat, de erre eddig még nem került sor.</a:t>
            </a:r>
          </a:p>
        </p:txBody>
      </p:sp>
      <p:pic>
        <p:nvPicPr>
          <p:cNvPr id="5" name="Kép 4"/>
          <p:cNvPicPr>
            <a:picLocks noChangeAspect="1"/>
          </p:cNvPicPr>
          <p:nvPr/>
        </p:nvPicPr>
        <p:blipFill rotWithShape="1">
          <a:blip r:embed="rId3">
            <a:extLst>
              <a:ext uri="{28A0092B-C50C-407E-A947-70E740481C1C}">
                <a14:useLocalDpi xmlns:a14="http://schemas.microsoft.com/office/drawing/2010/main" val="0"/>
              </a:ext>
            </a:extLst>
          </a:blip>
          <a:srcRect l="4989" t="17317" r="3028" b="1470"/>
          <a:stretch/>
        </p:blipFill>
        <p:spPr>
          <a:xfrm flipH="1">
            <a:off x="7073898" y="2413000"/>
            <a:ext cx="4985099" cy="2565399"/>
          </a:xfrm>
          <a:prstGeom prst="rect">
            <a:avLst/>
          </a:prstGeom>
        </p:spPr>
      </p:pic>
    </p:spTree>
    <p:extLst>
      <p:ext uri="{BB962C8B-B14F-4D97-AF65-F5344CB8AC3E}">
        <p14:creationId xmlns:p14="http://schemas.microsoft.com/office/powerpoint/2010/main" val="305900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0"/>
            <a:ext cx="12192000" cy="2147582"/>
          </a:xfrm>
        </p:spPr>
        <p:txBody>
          <a:bodyPr>
            <a:normAutofit/>
          </a:bodyPr>
          <a:lstStyle/>
          <a:p>
            <a:r>
              <a:rPr lang="hu-HU" sz="7200" b="1" baseline="30000" dirty="0">
                <a:solidFill>
                  <a:srgbClr val="6E32A0"/>
                </a:solidFill>
              </a:rPr>
              <a:t>1–2. Mit jelent gazdálkodni?</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2533650" y="2726422"/>
            <a:ext cx="8010525" cy="1870746"/>
          </a:xfrm>
        </p:spPr>
        <p:txBody>
          <a:bodyPr>
            <a:noAutofit/>
          </a:bodyPr>
          <a:lstStyle/>
          <a:p>
            <a:pPr algn="just" defTabSz="360000">
              <a:lnSpc>
                <a:spcPts val="3600"/>
              </a:lnSpc>
              <a:spcBef>
                <a:spcPts val="0"/>
              </a:spcBef>
            </a:pPr>
            <a:r>
              <a:rPr lang="hu-HU" sz="4800" b="1" baseline="30000" dirty="0">
                <a:solidFill>
                  <a:srgbClr val="6E32A0"/>
                </a:solidFill>
              </a:rPr>
              <a:t>A.	Kik a gazdaság alapvető szereplői?</a:t>
            </a:r>
          </a:p>
          <a:p>
            <a:pPr algn="just" defTabSz="360000">
              <a:lnSpc>
                <a:spcPts val="3600"/>
              </a:lnSpc>
              <a:spcBef>
                <a:spcPts val="0"/>
              </a:spcBef>
            </a:pPr>
            <a:r>
              <a:rPr lang="hu-HU" sz="4800" b="1" baseline="30000" dirty="0">
                <a:solidFill>
                  <a:srgbClr val="6E32A0"/>
                </a:solidFill>
              </a:rPr>
              <a:t>B.	Mi mozgatja a gazdaság szereplőit?</a:t>
            </a:r>
          </a:p>
          <a:p>
            <a:pPr marL="361950" indent="-361950" algn="just" defTabSz="360000">
              <a:lnSpc>
                <a:spcPts val="3600"/>
              </a:lnSpc>
              <a:spcBef>
                <a:spcPts val="0"/>
              </a:spcBef>
              <a:tabLst>
                <a:tab pos="361950" algn="l"/>
              </a:tabLst>
            </a:pPr>
            <a:r>
              <a:rPr lang="hu-HU" sz="4800" b="1" baseline="30000" dirty="0">
                <a:solidFill>
                  <a:srgbClr val="6E32A0"/>
                </a:solidFill>
              </a:rPr>
              <a:t>C.	Miért kell állandóan pénzügyi döntéseket hozni, azaz gazdálkodni?</a:t>
            </a:r>
          </a:p>
          <a:p>
            <a:pPr algn="just" defTabSz="360000">
              <a:lnSpc>
                <a:spcPts val="3600"/>
              </a:lnSpc>
              <a:spcBef>
                <a:spcPts val="0"/>
              </a:spcBef>
            </a:pPr>
            <a:r>
              <a:rPr lang="hu-HU" sz="4800" b="1" baseline="30000" dirty="0">
                <a:solidFill>
                  <a:srgbClr val="6E32A0"/>
                </a:solidFill>
              </a:rPr>
              <a:t>D	Hogyan hozzunk jó gazdasági döntéseket?</a:t>
            </a:r>
            <a:endParaRPr lang="hu-HU" sz="4800" dirty="0">
              <a:solidFill>
                <a:srgbClr val="6E32A0"/>
              </a:solidFill>
            </a:endParaRPr>
          </a:p>
        </p:txBody>
      </p:sp>
    </p:spTree>
    <p:extLst>
      <p:ext uri="{BB962C8B-B14F-4D97-AF65-F5344CB8AC3E}">
        <p14:creationId xmlns:p14="http://schemas.microsoft.com/office/powerpoint/2010/main" val="6121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306704" y="1070463"/>
            <a:ext cx="6426200" cy="3910406"/>
          </a:xfrm>
          <a:prstGeom prst="roundRect">
            <a:avLst>
              <a:gd name="adj" fmla="val 6333"/>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418463" y="1283099"/>
            <a:ext cx="6314441" cy="3785652"/>
          </a:xfrm>
          <a:prstGeom prst="rect">
            <a:avLst/>
          </a:prstGeom>
        </p:spPr>
        <p:txBody>
          <a:bodyPr wrap="square">
            <a:spAutoFit/>
          </a:bodyPr>
          <a:lstStyle/>
          <a:p>
            <a:r>
              <a:rPr lang="hu-HU" sz="3600" b="1" i="0" u="none" strike="noStrike" baseline="30000" dirty="0">
                <a:solidFill>
                  <a:srgbClr val="000000"/>
                </a:solidFill>
              </a:rPr>
              <a:t>Boltról boltra</a:t>
            </a:r>
          </a:p>
          <a:p>
            <a:pPr algn="just"/>
            <a:r>
              <a:rPr lang="hu-HU" sz="3600" b="0" i="0" u="none" strike="noStrike" baseline="30000" dirty="0">
                <a:solidFill>
                  <a:srgbClr val="000000"/>
                </a:solidFill>
              </a:rPr>
              <a:t>Molnár Évit nagyon zavarja, hogy minden reggel hosszú sor kígyózik az iskolai büfé előtt. Miért nem hoz mindenki otthonról enni magának? – méltatlankodik hazaérve, azonban Peti gyorsan lehűti. Elmagyarázza, hogy a büfé fontos szerepet tölt be az iskola életében, hiszen itt egyaránt be lehet szerezni a friss péksüteményt, a gyümölcsöt és a kakaót is. Ha nem lenne, a diákok reggelente boltról boltra járhatnának.</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rPr>
              <a:t>1–2. Mit jelent gazdálkodni?</a:t>
            </a:r>
          </a:p>
        </p:txBody>
      </p:sp>
      <p:sp>
        <p:nvSpPr>
          <p:cNvPr id="11" name="Lekerekített téglalap 10"/>
          <p:cNvSpPr/>
          <p:nvPr/>
        </p:nvSpPr>
        <p:spPr>
          <a:xfrm>
            <a:off x="306704" y="5044995"/>
            <a:ext cx="11353800" cy="1656851"/>
          </a:xfrm>
          <a:prstGeom prst="roundRect">
            <a:avLst>
              <a:gd name="adj" fmla="val 633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381633" y="5318668"/>
            <a:ext cx="11203940" cy="1539332"/>
          </a:xfrm>
          <a:prstGeom prst="rect">
            <a:avLst/>
          </a:prstGeom>
        </p:spPr>
        <p:txBody>
          <a:bodyPr wrap="square">
            <a:spAutoFit/>
          </a:bodyPr>
          <a:lstStyle/>
          <a:p>
            <a:pPr>
              <a:lnSpc>
                <a:spcPts val="3000"/>
              </a:lnSpc>
              <a:spcBef>
                <a:spcPts val="1200"/>
              </a:spcBef>
            </a:pPr>
            <a:r>
              <a:rPr lang="hu-HU" sz="3600" baseline="30000" dirty="0"/>
              <a:t>Milyen tevékenységet végeznek azok a diákok, akik az iskolai büfében vásárolnak? </a:t>
            </a:r>
          </a:p>
          <a:p>
            <a:pPr>
              <a:lnSpc>
                <a:spcPts val="3000"/>
              </a:lnSpc>
              <a:spcBef>
                <a:spcPts val="1200"/>
              </a:spcBef>
            </a:pPr>
            <a:r>
              <a:rPr lang="hu-HU" sz="3600" baseline="30000" dirty="0"/>
              <a:t>Mit tesz a büfés, amikor különféle árukat értékesít a diákok számára? </a:t>
            </a:r>
          </a:p>
          <a:p>
            <a:pPr>
              <a:lnSpc>
                <a:spcPts val="3000"/>
              </a:lnSpc>
              <a:spcBef>
                <a:spcPts val="1200"/>
              </a:spcBef>
            </a:pPr>
            <a:r>
              <a:rPr lang="hu-HU" sz="3600" baseline="30000" dirty="0"/>
              <a:t>Írj le három javaslatot, hogy miként lehetne egy iskolai büfé kínálatát egészségessé tenni!</a:t>
            </a:r>
            <a:endParaRPr lang="hu-HU" sz="3600" i="0" u="none" strike="noStrike" baseline="30000" dirty="0">
              <a:solidFill>
                <a:srgbClr val="000000"/>
              </a:solidFill>
            </a:endParaRPr>
          </a:p>
        </p:txBody>
      </p:sp>
      <p:sp>
        <p:nvSpPr>
          <p:cNvPr id="10" name="Téglalap 9"/>
          <p:cNvSpPr/>
          <p:nvPr/>
        </p:nvSpPr>
        <p:spPr>
          <a:xfrm>
            <a:off x="-290422" y="565356"/>
            <a:ext cx="12192000" cy="584775"/>
          </a:xfrm>
          <a:prstGeom prst="rect">
            <a:avLst/>
          </a:prstGeom>
        </p:spPr>
        <p:txBody>
          <a:bodyPr wrap="square">
            <a:spAutoFit/>
          </a:bodyPr>
          <a:lstStyle/>
          <a:p>
            <a:pPr algn="ctr"/>
            <a:r>
              <a:rPr lang="pl-PL" sz="4800" b="1" baseline="30000" dirty="0">
                <a:solidFill>
                  <a:srgbClr val="000000"/>
                </a:solidFill>
                <a:latin typeface="Myriad Pro" panose="020B0503030403020204" pitchFamily="34" charset="0"/>
              </a:rPr>
              <a:t>A.  </a:t>
            </a:r>
            <a:r>
              <a:rPr lang="pl-PL" sz="4800" b="1" baseline="30000" dirty="0">
                <a:solidFill>
                  <a:srgbClr val="8C54A1"/>
                </a:solidFill>
                <a:latin typeface="Myriad Pro" panose="020B0503030403020204" pitchFamily="34" charset="0"/>
              </a:rPr>
              <a:t>Kik a gazdaság alapvető szereplői?</a:t>
            </a: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7833" y="1070463"/>
            <a:ext cx="4852671" cy="3903015"/>
          </a:xfrm>
          <a:prstGeom prst="rect">
            <a:avLst/>
          </a:prstGeom>
        </p:spPr>
      </p:pic>
    </p:spTree>
    <p:extLst>
      <p:ext uri="{BB962C8B-B14F-4D97-AF65-F5344CB8AC3E}">
        <p14:creationId xmlns:p14="http://schemas.microsoft.com/office/powerpoint/2010/main" val="344221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307974" y="1446570"/>
            <a:ext cx="7264401" cy="5116155"/>
          </a:xfrm>
          <a:prstGeom prst="roundRect">
            <a:avLst>
              <a:gd name="adj" fmla="val 6333"/>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419734" y="1672467"/>
            <a:ext cx="7066915" cy="5078313"/>
          </a:xfrm>
          <a:prstGeom prst="rect">
            <a:avLst/>
          </a:prstGeom>
        </p:spPr>
        <p:txBody>
          <a:bodyPr wrap="square">
            <a:spAutoFit/>
          </a:bodyPr>
          <a:lstStyle/>
          <a:p>
            <a:r>
              <a:rPr lang="hu-HU" sz="3600" b="1" baseline="30000" dirty="0"/>
              <a:t>Családi tervek</a:t>
            </a:r>
          </a:p>
          <a:p>
            <a:pPr algn="just">
              <a:lnSpc>
                <a:spcPts val="3000"/>
              </a:lnSpc>
            </a:pPr>
            <a:r>
              <a:rPr lang="hu-HU" sz="3600" baseline="30000" dirty="0"/>
              <a:t>A Molnár család életében sokféle rövidebb és hosszabb távú terv szerepel. Anyu régóta mondogatja, hogy a ház korszerűsítése nem várhat tovább, apu pedig lassan fél éve böngészi a használt autós oldalakat. Peti idén </a:t>
            </a:r>
            <a:r>
              <a:rPr lang="hu-HU" sz="3600" baseline="30000" dirty="0" err="1"/>
              <a:t>sítáborba</a:t>
            </a:r>
            <a:r>
              <a:rPr lang="hu-HU" sz="3600" baseline="30000" dirty="0"/>
              <a:t> szeretne menni, nyáron pedig egy fesztiválon szeretne bulizni a barátaival. Évi régóta ábrándozik arról, hogy az egész család megmártózik a tengerben. Egy este összeülnek megbeszélni, hogyan valósíthatnák meg ezeket, de gyorsan rájönnek, hogy minden felmerülő vágyukat nem tudják teljesíteni egyhamar. Anyu meglepődve jegyzi meg: nem is gondolta volna, hogy ilyen hosszú a család álmainak listája!</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rPr>
              <a:t>1–2. Mit jelent gazdálkodni? </a:t>
            </a:r>
          </a:p>
        </p:txBody>
      </p:sp>
      <p:sp>
        <p:nvSpPr>
          <p:cNvPr id="14" name="Téglalap 13"/>
          <p:cNvSpPr/>
          <p:nvPr/>
        </p:nvSpPr>
        <p:spPr>
          <a:xfrm>
            <a:off x="0" y="858405"/>
            <a:ext cx="12192000" cy="584775"/>
          </a:xfrm>
          <a:prstGeom prst="rect">
            <a:avLst/>
          </a:prstGeom>
        </p:spPr>
        <p:txBody>
          <a:bodyPr wrap="square">
            <a:spAutoFit/>
          </a:bodyPr>
          <a:lstStyle/>
          <a:p>
            <a:pPr algn="ctr"/>
            <a:r>
              <a:rPr lang="pl-PL" sz="4800" b="1" i="0" u="none" strike="noStrike" baseline="30000" dirty="0">
                <a:solidFill>
                  <a:srgbClr val="000000"/>
                </a:solidFill>
                <a:latin typeface="Myriad Pro" panose="020B0503030403020204" pitchFamily="34" charset="0"/>
              </a:rPr>
              <a:t>B.</a:t>
            </a:r>
            <a:r>
              <a:rPr lang="pl-PL" sz="4800" b="1" baseline="30000" dirty="0">
                <a:solidFill>
                  <a:srgbClr val="8C54A1"/>
                </a:solidFill>
                <a:latin typeface="Myriad Pro" panose="020B0503030403020204" pitchFamily="34" charset="0"/>
              </a:rPr>
              <a:t> </a:t>
            </a:r>
            <a:r>
              <a:rPr lang="pl-PL" sz="4800" b="1" i="0" u="none" strike="noStrike" baseline="30000" dirty="0">
                <a:solidFill>
                  <a:srgbClr val="8C54A1"/>
                </a:solidFill>
                <a:latin typeface="Myriad Pro" panose="020B0503030403020204" pitchFamily="34" charset="0"/>
              </a:rPr>
              <a:t>Mi mozgatja a gazdaság szereplőit?</a:t>
            </a:r>
          </a:p>
        </p:txBody>
      </p:sp>
      <p:pic>
        <p:nvPicPr>
          <p:cNvPr id="2" name="Kép 1"/>
          <p:cNvPicPr>
            <a:picLocks noChangeAspect="1"/>
          </p:cNvPicPr>
          <p:nvPr/>
        </p:nvPicPr>
        <p:blipFill rotWithShape="1">
          <a:blip r:embed="rId3" cstate="print">
            <a:extLst>
              <a:ext uri="{28A0092B-C50C-407E-A947-70E740481C1C}">
                <a14:useLocalDpi xmlns:a14="http://schemas.microsoft.com/office/drawing/2010/main" val="0"/>
              </a:ext>
            </a:extLst>
          </a:blip>
          <a:srcRect l="18589" t="1147" r="19758" b="-1552"/>
          <a:stretch/>
        </p:blipFill>
        <p:spPr>
          <a:xfrm>
            <a:off x="7572375" y="1727199"/>
            <a:ext cx="4629150" cy="4238739"/>
          </a:xfrm>
          <a:prstGeom prst="rect">
            <a:avLst/>
          </a:prstGeom>
        </p:spPr>
      </p:pic>
    </p:spTree>
    <p:extLst>
      <p:ext uri="{BB962C8B-B14F-4D97-AF65-F5344CB8AC3E}">
        <p14:creationId xmlns:p14="http://schemas.microsoft.com/office/powerpoint/2010/main" val="494815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rPr>
              <a:t>1–2. Mit jelent gazdálkodni? </a:t>
            </a:r>
            <a:r>
              <a:rPr lang="pl-PL" sz="2400" b="1" baseline="30000" dirty="0">
                <a:solidFill>
                  <a:srgbClr val="000000"/>
                </a:solidFill>
                <a:latin typeface="Myriad Pro" panose="020B0503030403020204" pitchFamily="34" charset="0"/>
              </a:rPr>
              <a:t>B.</a:t>
            </a:r>
            <a:r>
              <a:rPr lang="pl-PL" sz="2400" b="1" baseline="30000" dirty="0">
                <a:solidFill>
                  <a:srgbClr val="8C54A1"/>
                </a:solidFill>
                <a:latin typeface="Myriad Pro" panose="020B0503030403020204" pitchFamily="34" charset="0"/>
              </a:rPr>
              <a:t> Mi mozgatja a gazdaság szereplőit?</a:t>
            </a:r>
            <a:r>
              <a:rPr lang="hu-HU" sz="2400" b="1" baseline="30000" dirty="0">
                <a:solidFill>
                  <a:srgbClr val="6E32A0"/>
                </a:solidFill>
              </a:rPr>
              <a:t> </a:t>
            </a:r>
          </a:p>
        </p:txBody>
      </p:sp>
      <p:sp>
        <p:nvSpPr>
          <p:cNvPr id="7" name="Lekerekített téglalap 6"/>
          <p:cNvSpPr/>
          <p:nvPr/>
        </p:nvSpPr>
        <p:spPr>
          <a:xfrm>
            <a:off x="285751" y="771525"/>
            <a:ext cx="6210299" cy="5690925"/>
          </a:xfrm>
          <a:prstGeom prst="roundRect">
            <a:avLst>
              <a:gd name="adj" fmla="val 633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495301" y="1014805"/>
            <a:ext cx="5762624" cy="5232651"/>
          </a:xfrm>
          <a:prstGeom prst="rect">
            <a:avLst/>
          </a:prstGeom>
        </p:spPr>
        <p:txBody>
          <a:bodyPr wrap="square">
            <a:spAutoFit/>
          </a:bodyPr>
          <a:lstStyle/>
          <a:p>
            <a:pPr algn="just">
              <a:lnSpc>
                <a:spcPts val="3000"/>
              </a:lnSpc>
              <a:spcBef>
                <a:spcPts val="2400"/>
              </a:spcBef>
            </a:pPr>
            <a:r>
              <a:rPr lang="hu-HU" sz="3600" baseline="30000" dirty="0"/>
              <a:t>Írd össze a Molnár család mindennapi és hosszabb távú igényeit!</a:t>
            </a:r>
          </a:p>
          <a:p>
            <a:pPr algn="just">
              <a:lnSpc>
                <a:spcPts val="3000"/>
              </a:lnSpc>
              <a:spcBef>
                <a:spcPts val="2400"/>
              </a:spcBef>
            </a:pPr>
            <a:r>
              <a:rPr lang="hu-HU" sz="3600" baseline="30000" dirty="0"/>
              <a:t>Melyek azok az igények, amelyeket ezek közül mindenképpen ki kell elégíteni, és melyek azok, amelyek nem tartoznak a      </a:t>
            </a:r>
          </a:p>
          <a:p>
            <a:pPr algn="just">
              <a:lnSpc>
                <a:spcPts val="3000"/>
              </a:lnSpc>
              <a:spcBef>
                <a:spcPts val="2400"/>
              </a:spcBef>
            </a:pPr>
            <a:r>
              <a:rPr lang="hu-HU" sz="3600" baseline="30000" dirty="0"/>
              <a:t>Szerinted mi nélkülözhetetlen ahhoz, hogy az egyre növekvő szükségleteinket és vágyainkat ki tudjuk elégíteni?</a:t>
            </a:r>
          </a:p>
          <a:p>
            <a:pPr algn="just">
              <a:lnSpc>
                <a:spcPts val="3000"/>
              </a:lnSpc>
              <a:spcBef>
                <a:spcPts val="2400"/>
              </a:spcBef>
            </a:pPr>
            <a:r>
              <a:rPr lang="hu-HU" sz="3600" baseline="30000" dirty="0"/>
              <a:t>Nézz utána az interneten a </a:t>
            </a:r>
            <a:r>
              <a:rPr lang="hu-HU" sz="3600" baseline="30000" dirty="0" err="1"/>
              <a:t>Maslow-piramis</a:t>
            </a:r>
            <a:r>
              <a:rPr lang="hu-HU" sz="3600" baseline="30000" dirty="0"/>
              <a:t> kifejezésnek! Rajzold meg a piramist saját konkrét igényeiddel!</a:t>
            </a:r>
            <a:endParaRPr lang="hu-HU" sz="3600" i="0" u="none" strike="noStrike" baseline="30000" dirty="0">
              <a:solidFill>
                <a:srgbClr val="000000"/>
              </a:solidFill>
            </a:endParaRPr>
          </a:p>
        </p:txBody>
      </p:sp>
      <p:pic>
        <p:nvPicPr>
          <p:cNvPr id="2" name="Kép 1"/>
          <p:cNvPicPr>
            <a:picLocks noChangeAspect="1"/>
          </p:cNvPicPr>
          <p:nvPr/>
        </p:nvPicPr>
        <p:blipFill rotWithShape="1">
          <a:blip r:embed="rId3" cstate="print">
            <a:extLst>
              <a:ext uri="{28A0092B-C50C-407E-A947-70E740481C1C}">
                <a14:useLocalDpi xmlns:a14="http://schemas.microsoft.com/office/drawing/2010/main" val="0"/>
              </a:ext>
            </a:extLst>
          </a:blip>
          <a:srcRect l="48149" t="-1" r="-438" b="28150"/>
          <a:stretch/>
        </p:blipFill>
        <p:spPr>
          <a:xfrm>
            <a:off x="8148964" y="1051260"/>
            <a:ext cx="3810975" cy="3762735"/>
          </a:xfrm>
          <a:prstGeom prst="rect">
            <a:avLst/>
          </a:prstGeom>
        </p:spPr>
      </p:pic>
      <p:pic>
        <p:nvPicPr>
          <p:cNvPr id="10" name="Kép 9"/>
          <p:cNvPicPr>
            <a:picLocks noChangeAspect="1"/>
          </p:cNvPicPr>
          <p:nvPr/>
        </p:nvPicPr>
        <p:blipFill rotWithShape="1">
          <a:blip r:embed="rId4" cstate="print">
            <a:extLst>
              <a:ext uri="{28A0092B-C50C-407E-A947-70E740481C1C}">
                <a14:useLocalDpi xmlns:a14="http://schemas.microsoft.com/office/drawing/2010/main" val="0"/>
              </a:ext>
            </a:extLst>
          </a:blip>
          <a:srcRect t="6951" r="53007" b="31332"/>
          <a:stretch/>
        </p:blipFill>
        <p:spPr>
          <a:xfrm>
            <a:off x="6629398" y="3461658"/>
            <a:ext cx="3425053" cy="3232092"/>
          </a:xfrm>
          <a:prstGeom prst="rect">
            <a:avLst/>
          </a:prstGeom>
        </p:spPr>
      </p:pic>
    </p:spTree>
    <p:extLst>
      <p:ext uri="{BB962C8B-B14F-4D97-AF65-F5344CB8AC3E}">
        <p14:creationId xmlns:p14="http://schemas.microsoft.com/office/powerpoint/2010/main" val="39517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355600" y="1698558"/>
            <a:ext cx="5187950" cy="4380881"/>
          </a:xfrm>
          <a:prstGeom prst="roundRect">
            <a:avLst>
              <a:gd name="adj" fmla="val 6333"/>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467360" y="1924455"/>
            <a:ext cx="4876165" cy="4154984"/>
          </a:xfrm>
          <a:prstGeom prst="rect">
            <a:avLst/>
          </a:prstGeom>
        </p:spPr>
        <p:txBody>
          <a:bodyPr wrap="square">
            <a:spAutoFit/>
          </a:bodyPr>
          <a:lstStyle/>
          <a:p>
            <a:r>
              <a:rPr lang="hu-HU" sz="3600" b="1" baseline="30000" dirty="0"/>
              <a:t>A pénteki program </a:t>
            </a:r>
          </a:p>
          <a:p>
            <a:pPr algn="just"/>
            <a:r>
              <a:rPr lang="hu-HU" sz="3600" baseline="30000" dirty="0"/>
              <a:t>Molnár Évit a szülei elengedték a városba péntek délután a barátnőivel. Magához vette a heti zsebpénzéből megmaradt 3000 forintját, azonban még bizonytalan abban, hogy ezt mire költse. A mozijegy 1200 forintba kerül, a koncertjegy 1800 forint, a </a:t>
            </a:r>
            <a:r>
              <a:rPr lang="hu-HU" sz="3600" baseline="30000" dirty="0" err="1"/>
              <a:t>görkoripályára</a:t>
            </a:r>
            <a:r>
              <a:rPr lang="hu-HU" sz="3600" baseline="30000" dirty="0"/>
              <a:t> </a:t>
            </a:r>
            <a:r>
              <a:rPr lang="hu-HU" sz="3600" baseline="30000" dirty="0" err="1"/>
              <a:t>a</a:t>
            </a:r>
            <a:r>
              <a:rPr lang="hu-HU" sz="3600" baseline="30000" dirty="0"/>
              <a:t> belépő 500 forint, a pizza 800 forint, az üdítő 250 forint, a fagylalt 400 forint. </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rPr>
              <a:t>1–2. Mit jelent gazdálkodni? </a:t>
            </a:r>
          </a:p>
        </p:txBody>
      </p:sp>
      <p:sp>
        <p:nvSpPr>
          <p:cNvPr id="13" name="Téglalap 12"/>
          <p:cNvSpPr/>
          <p:nvPr/>
        </p:nvSpPr>
        <p:spPr>
          <a:xfrm>
            <a:off x="0" y="936785"/>
            <a:ext cx="12192000" cy="584775"/>
          </a:xfrm>
          <a:prstGeom prst="rect">
            <a:avLst/>
          </a:prstGeom>
        </p:spPr>
        <p:txBody>
          <a:bodyPr wrap="square">
            <a:spAutoFit/>
          </a:bodyPr>
          <a:lstStyle/>
          <a:p>
            <a:pPr algn="ctr"/>
            <a:r>
              <a:rPr lang="hu-HU" sz="4800" b="1" baseline="30000" dirty="0"/>
              <a:t>C.  </a:t>
            </a:r>
            <a:r>
              <a:rPr lang="hu-HU" sz="4800" b="1" baseline="30000" dirty="0">
                <a:solidFill>
                  <a:srgbClr val="6E32A0"/>
                </a:solidFill>
              </a:rPr>
              <a:t>Miért kell állandóan döntéseket hozni, azaz gazdálkodni?</a:t>
            </a: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387" y="1269009"/>
            <a:ext cx="5870087" cy="5588991"/>
          </a:xfrm>
          <a:prstGeom prst="rect">
            <a:avLst/>
          </a:prstGeom>
        </p:spPr>
      </p:pic>
    </p:spTree>
    <p:extLst>
      <p:ext uri="{BB962C8B-B14F-4D97-AF65-F5344CB8AC3E}">
        <p14:creationId xmlns:p14="http://schemas.microsoft.com/office/powerpoint/2010/main" val="59039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9" name="Lekerekített téglalap 8"/>
          <p:cNvSpPr/>
          <p:nvPr/>
        </p:nvSpPr>
        <p:spPr>
          <a:xfrm>
            <a:off x="328612" y="722407"/>
            <a:ext cx="11496675" cy="4603048"/>
          </a:xfrm>
          <a:prstGeom prst="roundRect">
            <a:avLst>
              <a:gd name="adj" fmla="val 6333"/>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561974" y="1007994"/>
            <a:ext cx="11029950" cy="4031873"/>
          </a:xfrm>
          <a:prstGeom prst="rect">
            <a:avLst/>
          </a:prstGeom>
        </p:spPr>
        <p:txBody>
          <a:bodyPr wrap="square">
            <a:spAutoFit/>
          </a:bodyPr>
          <a:lstStyle/>
          <a:p>
            <a:pPr>
              <a:spcBef>
                <a:spcPts val="2400"/>
              </a:spcBef>
            </a:pPr>
            <a:r>
              <a:rPr lang="hu-HU" sz="3600" baseline="30000" dirty="0"/>
              <a:t>Segíts Évinek megtervezni a délutánját! A táblázat mintájára írj még legalább három példát, hogy milyen döntési lehetőségek közül választhat! Vedd figyelembe az egyes lehetőségek költségeit is! </a:t>
            </a:r>
          </a:p>
          <a:p>
            <a:pPr>
              <a:spcBef>
                <a:spcPts val="2400"/>
              </a:spcBef>
            </a:pPr>
            <a:r>
              <a:rPr lang="hu-HU" sz="3600" baseline="30000" dirty="0"/>
              <a:t>Írd be azt is, hogy az egyes lehetőségek milyen előnnyel és hátránnyal járhatnak!</a:t>
            </a:r>
          </a:p>
          <a:p>
            <a:pPr>
              <a:spcBef>
                <a:spcPts val="2400"/>
              </a:spcBef>
            </a:pPr>
            <a:r>
              <a:rPr lang="hu-HU" sz="3600" baseline="30000" dirty="0"/>
              <a:t>Gondold végig, hogy a közelmúltban:</a:t>
            </a:r>
          </a:p>
          <a:p>
            <a:pPr marL="457200"/>
            <a:r>
              <a:rPr lang="hu-HU" sz="3600" baseline="30000" dirty="0"/>
              <a:t>–	milyen gazdasági döntést hoztál,</a:t>
            </a:r>
          </a:p>
          <a:p>
            <a:pPr marL="447675"/>
            <a:r>
              <a:rPr lang="hu-HU" sz="3600" baseline="30000" dirty="0"/>
              <a:t>–	milyen alternatívák közül választhattál,</a:t>
            </a:r>
          </a:p>
          <a:p>
            <a:pPr marL="447675"/>
            <a:r>
              <a:rPr lang="hu-HU" sz="3600" baseline="30000" dirty="0"/>
              <a:t>–	melyek voltak azok előnyei, illetve hátrányai?</a:t>
            </a:r>
          </a:p>
          <a:p>
            <a:r>
              <a:rPr lang="hu-HU" sz="3600" baseline="30000" dirty="0"/>
              <a:t>Most is így döntenél?</a:t>
            </a:r>
            <a:endParaRPr lang="hu-HU" sz="3600" i="0" u="none" strike="noStrike" baseline="30000" dirty="0">
              <a:solidFill>
                <a:srgbClr val="000000"/>
              </a:solidFill>
            </a:endParaRP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rPr>
              <a:t>1–2. Mit jelent gazdálkodni? – </a:t>
            </a:r>
            <a:r>
              <a:rPr lang="hu-HU" sz="2400" b="1" baseline="30000" dirty="0"/>
              <a:t>C.  </a:t>
            </a:r>
            <a:r>
              <a:rPr lang="hu-HU" sz="2400" b="1" baseline="30000" dirty="0">
                <a:solidFill>
                  <a:srgbClr val="6E32A0"/>
                </a:solidFill>
              </a:rPr>
              <a:t>Miért kell állandóan döntéseket hozni, azaz gazdálkodni?</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497" y="4593250"/>
            <a:ext cx="8297152" cy="2053545"/>
          </a:xfrm>
          <a:prstGeom prst="rect">
            <a:avLst/>
          </a:prstGeom>
        </p:spPr>
      </p:pic>
    </p:spTree>
    <p:extLst>
      <p:ext uri="{BB962C8B-B14F-4D97-AF65-F5344CB8AC3E}">
        <p14:creationId xmlns:p14="http://schemas.microsoft.com/office/powerpoint/2010/main" val="70101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10000"/>
              </a:srgbClr>
            </a:gs>
            <a:gs pos="100000">
              <a:srgbClr val="7030A0">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355599" y="1976787"/>
            <a:ext cx="5102226" cy="3376263"/>
          </a:xfrm>
          <a:prstGeom prst="roundRect">
            <a:avLst>
              <a:gd name="adj" fmla="val 6333"/>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467359" y="2202683"/>
            <a:ext cx="4828541" cy="3046988"/>
          </a:xfrm>
          <a:prstGeom prst="rect">
            <a:avLst/>
          </a:prstGeom>
        </p:spPr>
        <p:txBody>
          <a:bodyPr wrap="square">
            <a:spAutoFit/>
          </a:bodyPr>
          <a:lstStyle/>
          <a:p>
            <a:r>
              <a:rPr lang="hu-HU" sz="3600" b="1" baseline="30000" dirty="0"/>
              <a:t>Hétfő reggel </a:t>
            </a:r>
          </a:p>
          <a:p>
            <a:pPr algn="just"/>
            <a:r>
              <a:rPr lang="hu-HU" sz="3600" baseline="30000" dirty="0"/>
              <a:t>Molnár Évi hétfőn rádöbben, hogy pénteken a barátnőivel elköltötte a telefon feltöltésére szánt pénzét is. Ezért elhatározza, hogy a szüleitől kapott költőpénz egy részét ezentúl mindig félreteszi a váratlanul felmerülő vagy fontosabb kiadásokra. </a:t>
            </a:r>
          </a:p>
        </p:txBody>
      </p:sp>
      <p:sp>
        <p:nvSpPr>
          <p:cNvPr id="9" name="Lekerekített téglalap 8"/>
          <p:cNvSpPr/>
          <p:nvPr/>
        </p:nvSpPr>
        <p:spPr>
          <a:xfrm>
            <a:off x="355599" y="5715838"/>
            <a:ext cx="11398251" cy="794158"/>
          </a:xfrm>
          <a:prstGeom prst="roundRect">
            <a:avLst>
              <a:gd name="adj" fmla="val 29121"/>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467359" y="5981655"/>
            <a:ext cx="11134091" cy="461665"/>
          </a:xfrm>
          <a:prstGeom prst="rect">
            <a:avLst/>
          </a:prstGeom>
        </p:spPr>
        <p:txBody>
          <a:bodyPr wrap="square">
            <a:spAutoFit/>
          </a:bodyPr>
          <a:lstStyle/>
          <a:p>
            <a:r>
              <a:rPr lang="hu-HU" sz="3600" baseline="30000" dirty="0"/>
              <a:t>Gondold végig, hogy te melyik délutáni programról mondtál volna le Évi helyében!</a:t>
            </a:r>
          </a:p>
        </p:txBody>
      </p:sp>
      <p:sp>
        <p:nvSpPr>
          <p:cNvPr id="12"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6E32A0"/>
                </a:solidFill>
              </a:rPr>
              <a:t>1–2. Mit jelent gazdálkodni? </a:t>
            </a:r>
          </a:p>
        </p:txBody>
      </p:sp>
      <p:sp>
        <p:nvSpPr>
          <p:cNvPr id="14" name="Téglalap 13"/>
          <p:cNvSpPr/>
          <p:nvPr/>
        </p:nvSpPr>
        <p:spPr>
          <a:xfrm>
            <a:off x="0" y="1099942"/>
            <a:ext cx="12192000" cy="584775"/>
          </a:xfrm>
          <a:prstGeom prst="rect">
            <a:avLst/>
          </a:prstGeom>
        </p:spPr>
        <p:txBody>
          <a:bodyPr wrap="square">
            <a:spAutoFit/>
          </a:bodyPr>
          <a:lstStyle/>
          <a:p>
            <a:pPr algn="ctr"/>
            <a:r>
              <a:rPr lang="hu-HU" sz="4800" b="1" baseline="30000" dirty="0"/>
              <a:t>D. </a:t>
            </a:r>
            <a:r>
              <a:rPr lang="hu-HU" sz="4800" b="1" baseline="30000" dirty="0">
                <a:solidFill>
                  <a:srgbClr val="6E32A0"/>
                </a:solidFill>
              </a:rPr>
              <a:t>Hogyan hozzunk jó gazdasági döntéseket?</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611280" y="2158498"/>
            <a:ext cx="4419600" cy="3194552"/>
          </a:xfrm>
          <a:prstGeom prst="rect">
            <a:avLst/>
          </a:prstGeom>
        </p:spPr>
      </p:pic>
    </p:spTree>
    <p:extLst>
      <p:ext uri="{BB962C8B-B14F-4D97-AF65-F5344CB8AC3E}">
        <p14:creationId xmlns:p14="http://schemas.microsoft.com/office/powerpoint/2010/main" val="746595070"/>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1490</Words>
  <Application>Microsoft Office PowerPoint</Application>
  <PresentationFormat>Szélesvásznú</PresentationFormat>
  <Paragraphs>82</Paragraphs>
  <Slides>17</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17</vt:i4>
      </vt:variant>
    </vt:vector>
  </HeadingPairs>
  <TitlesOfParts>
    <vt:vector size="22" baseType="lpstr">
      <vt:lpstr>Arial</vt:lpstr>
      <vt:lpstr>Calibri</vt:lpstr>
      <vt:lpstr>Calibri Light</vt:lpstr>
      <vt:lpstr>Myriad Pro</vt:lpstr>
      <vt:lpstr>Office-téma</vt:lpstr>
      <vt:lpstr>A Molnár család kalandjai</vt:lpstr>
      <vt:lpstr>A Molnár család kalandjai</vt:lpstr>
      <vt:lpstr>1–2. Mit jelent gazdálkodni?</vt:lpstr>
      <vt:lpstr>PowerPoint-bemutató</vt:lpstr>
      <vt:lpstr>PowerPoint-bemutató</vt:lpstr>
      <vt:lpstr>PowerPoint-bemutató</vt:lpstr>
      <vt:lpstr>PowerPoint-bemutató</vt:lpstr>
      <vt:lpstr>PowerPoint-bemutató</vt:lpstr>
      <vt:lpstr>PowerPoint-bemutató</vt:lpstr>
      <vt:lpstr>Összegzés</vt:lpstr>
      <vt:lpstr>1–2. Mit jelent gazdálkodni? </vt:lpstr>
      <vt:lpstr>1–2. Mit jelent gazdálkodni? </vt:lpstr>
      <vt:lpstr>1–2. Mit jelent gazdálkodni? </vt:lpstr>
      <vt:lpstr>1–2. Mit jelent gazdálkodni? </vt:lpstr>
      <vt:lpstr>1–2. Mit jelent gazdálkodni? </vt:lpstr>
      <vt:lpstr>1–2. Mit jelent gazdálkodni? </vt:lpstr>
      <vt:lpstr>1–2. Mit jelent gazdálkodni?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39</cp:revision>
  <dcterms:created xsi:type="dcterms:W3CDTF">2016-02-25T10:27:13Z</dcterms:created>
  <dcterms:modified xsi:type="dcterms:W3CDTF">2016-04-01T09:33:52Z</dcterms:modified>
</cp:coreProperties>
</file>