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7" r:id="rId4"/>
    <p:sldId id="270" r:id="rId5"/>
    <p:sldId id="273" r:id="rId6"/>
    <p:sldId id="271" r:id="rId7"/>
    <p:sldId id="274" r:id="rId8"/>
    <p:sldId id="260" r:id="rId9"/>
    <p:sldId id="269" r:id="rId10"/>
    <p:sldId id="275" r:id="rId11"/>
    <p:sldId id="268" r:id="rId12"/>
    <p:sldId id="272" r:id="rId13"/>
    <p:sldId id="276" r:id="rId14"/>
    <p:sldId id="266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denár .hu" initials="M." lastIdx="2" clrIdx="0">
    <p:extLst>
      <p:ext uri="{19B8F6BF-5375-455C-9EA6-DF929625EA0E}">
        <p15:presenceInfo xmlns:p15="http://schemas.microsoft.com/office/powerpoint/2012/main" userId="f12fc60e2bc6a6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47582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6E32A0"/>
                </a:solidFill>
                <a:latin typeface="+mn-lt"/>
              </a:rPr>
              <a:t>3–4. A háztartások gazdálkodása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2149231" y="3406361"/>
            <a:ext cx="8761046" cy="1870746"/>
          </a:xfrm>
        </p:spPr>
        <p:txBody>
          <a:bodyPr>
            <a:noAutofit/>
          </a:bodyPr>
          <a:lstStyle/>
          <a:p>
            <a:pPr algn="l"/>
            <a:r>
              <a:rPr lang="hu-HU" sz="4800" b="1" baseline="30000" dirty="0">
                <a:solidFill>
                  <a:srgbClr val="6E32A0"/>
                </a:solidFill>
              </a:rPr>
              <a:t>A. Kik alkotnak egy háztartást?</a:t>
            </a:r>
          </a:p>
          <a:p>
            <a:pPr algn="l"/>
            <a:r>
              <a:rPr lang="hu-HU" sz="4800" b="1" baseline="30000" dirty="0">
                <a:solidFill>
                  <a:srgbClr val="6E32A0"/>
                </a:solidFill>
              </a:rPr>
              <a:t>B. Milyen bevételei lehetnek egy háztartásnak?</a:t>
            </a:r>
          </a:p>
          <a:p>
            <a:pPr algn="l"/>
            <a:r>
              <a:rPr lang="hu-HU" sz="4800" b="1" baseline="30000" dirty="0">
                <a:solidFill>
                  <a:srgbClr val="6E32A0"/>
                </a:solidFill>
              </a:rPr>
              <a:t>C. Milyen kiadásai lehetnek egy háztartásnak?</a:t>
            </a:r>
            <a:endParaRPr lang="hu-HU" sz="4800" dirty="0">
              <a:solidFill>
                <a:srgbClr val="6E32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6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1925" y="928294"/>
            <a:ext cx="11877675" cy="5107263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Szintén fontos bevételi forrást jelenthetnek a társadalmi jövedelmek (juttatások).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Ilyen a családi pótlék vagy az álláskeresési támogatás, a jó tanulmányi eredménynek köszönhető ösztöndíj, amely mind az állam által juttatott bevétel. Ezeket a transzfereknek nevezett juttatásokat az állam előre meghatározott elvek szerint, közvetlen ellenszolgáltatás nélkül biztosítja a háztartásoknak.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Aki pénzt nyer a lottón, vagy megörökli felmenője megtakarításait, szintén bevételekre tesz szert. Magyarországon a generációkon átívelő pénzügyi támogatás gyakran jelentős hozzájárulást jelent a családi otthon megteremtésében, legyen ez építkezés, ingatlanvétel, felújítás vagy a meglévő otthon bővítése. Ezek az egyéb jövedelmek azonban nem rendszeresek, jellemzően rendkívüli bevételt jelentenek a háztartások számára.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természetbeni juttatások is növelik a bevételeket. A céges autó vagy a munkáltató által fizetett mobiltelefon, a vásárlási utalvány vagy az egészségpénztári befizetés lehetővé teszi, hogy a háztartások kevesebb pénzt fordítsanak jövedelmükből különböző szolgáltatások megvásárlására, így több pénz marad a családi kasszában.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3–4. A háztartások gazdálkodása - </a:t>
            </a:r>
            <a:r>
              <a:rPr lang="hu-HU" sz="2400" b="1" baseline="30000" dirty="0"/>
              <a:t>B </a:t>
            </a:r>
            <a:r>
              <a:rPr lang="hu-HU" sz="2400" b="1" baseline="30000" dirty="0">
                <a:solidFill>
                  <a:srgbClr val="6E32A0"/>
                </a:solidFill>
              </a:rPr>
              <a:t>Milyen bevételei lehetnek egy háztartásnak?</a:t>
            </a:r>
          </a:p>
        </p:txBody>
      </p:sp>
    </p:spTree>
    <p:extLst>
      <p:ext uri="{BB962C8B-B14F-4D97-AF65-F5344CB8AC3E}">
        <p14:creationId xmlns:p14="http://schemas.microsoft.com/office/powerpoint/2010/main" val="420641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813994"/>
            <a:ext cx="9525000" cy="5943600"/>
          </a:xfrm>
          <a:prstGeom prst="rect">
            <a:avLst/>
          </a:prstGeom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3–4. A háztartások gazdálkodása - </a:t>
            </a:r>
            <a:r>
              <a:rPr lang="hu-HU" sz="2400" b="1" baseline="30000" dirty="0"/>
              <a:t>B </a:t>
            </a:r>
            <a:r>
              <a:rPr lang="hu-HU" sz="2400" b="1" baseline="30000" dirty="0">
                <a:solidFill>
                  <a:srgbClr val="6E32A0"/>
                </a:solidFill>
              </a:rPr>
              <a:t>Milyen bevételei lehetnek egy háztartásnak?</a:t>
            </a:r>
          </a:p>
        </p:txBody>
      </p:sp>
      <p:sp>
        <p:nvSpPr>
          <p:cNvPr id="2" name="Téglalap 1"/>
          <p:cNvSpPr/>
          <p:nvPr/>
        </p:nvSpPr>
        <p:spPr>
          <a:xfrm>
            <a:off x="152399" y="671119"/>
            <a:ext cx="2962275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háztartások bevételei – a többi gazdasági szereplőhöz hasonlóan – végesek, ezért csak korlátozott mennyiségű terméket, szolgáltatást tudnak megvásárolni. Tehát alapvető fontosságú, hogy mindig átgondoltan </a:t>
            </a:r>
            <a:br>
              <a:rPr lang="hu-HU" sz="3600" baseline="30000" dirty="0"/>
            </a:br>
            <a:r>
              <a:rPr lang="hu-HU" sz="3600" baseline="30000" dirty="0"/>
              <a:t>költsék el a jövedelmüket. </a:t>
            </a:r>
          </a:p>
        </p:txBody>
      </p:sp>
    </p:spTree>
    <p:extLst>
      <p:ext uri="{BB962C8B-B14F-4D97-AF65-F5344CB8AC3E}">
        <p14:creationId xmlns:p14="http://schemas.microsoft.com/office/powerpoint/2010/main" val="8572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4375" y="752475"/>
            <a:ext cx="11343994" cy="4038600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vágyak elé a valóság sokszor gátat emel. A háztartásoknak is először azokat a termékeket és szolgáltatásokat kell megvásárolniuk, amelyekre éppen a legnagyobb szükségük van. Más szóval: a háztartások kiadásait főként a szükségleteik befolyásolják.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Amikor a szülők nagybevásárlást tartanak, megveszik a buszbérleteket, vagy előfizetnek az internetre, rendszeresen csökkentik a háztartás rendelkezésére álló jövedelmét. Ezeket a létfenntartáshoz, a mindennapi életvitelhez kapcsolódó kiadásokat együttesen folyó fogyasztási kiadásoknak nevezzük.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Ha a család új mosógépet, autót vagy nyaralót vásárol, nem egyszeri és nem azonnali szük­ség­let­ki­elé­gí­tést végez, hanem hosszabb távra költ, vagyis tartós fogyasztási cikkek megszerzésére, ingatlan vásárlására fordítja bevételeit.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háztartások jövedelmük egy előre meghatározott részét közvetlen ellenszolgáltatás nélkül kötelesek az államnak átengedni. Ezeket az állam általi elvonásokat összefoglalóan adóknak nevezzük, és szintén a háztartási kiadások részét képezik.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3–4. A háztartások gazdálkodása - </a:t>
            </a:r>
            <a:r>
              <a:rPr lang="hu-HU" sz="2400" b="1" baseline="30000" dirty="0"/>
              <a:t>C </a:t>
            </a:r>
            <a:r>
              <a:rPr lang="hu-HU" sz="2400" b="1" baseline="30000" dirty="0">
                <a:solidFill>
                  <a:srgbClr val="6E32A0"/>
                </a:solidFill>
              </a:rPr>
              <a:t>Milyen kiadásai lehetnek egy háztartásnak? </a:t>
            </a:r>
          </a:p>
        </p:txBody>
      </p:sp>
    </p:spTree>
    <p:extLst>
      <p:ext uri="{BB962C8B-B14F-4D97-AF65-F5344CB8AC3E}">
        <p14:creationId xmlns:p14="http://schemas.microsoft.com/office/powerpoint/2010/main" val="342082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24375" y="953477"/>
            <a:ext cx="6181200" cy="5647348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háztartások tényleges kiadásait ugyanakkor sok tényező befolyásolja. Az egyes háztartások igényei – és így a fogyasztás kiadásai – eltérhetnek egymástól például attól függően, hogy a család tagjai hol laknak (városban vagy falun), milyen korúak (kisgyermekes, fiatal szülők vagy nyugdíjaskorúak), milyen iskolai végzettségűek, mivel foglalkoznak, milyen kulturális háttérrel (vallás, szokások) rendelkeznek.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személyes fogyasztási szokások, az egyéni ízlések eltérése ellenére bizonyos javak fogyasztása minden háztartás számára szükségszerű. Ilyen például az elektromos energia vagy az ivóvíz.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3–4. A háztartások gazdálkodása – </a:t>
            </a:r>
            <a:r>
              <a:rPr lang="hu-HU" sz="2400" b="1" baseline="30000" dirty="0"/>
              <a:t>C. </a:t>
            </a:r>
            <a:r>
              <a:rPr lang="hu-HU" sz="2400" b="1" baseline="30000" dirty="0">
                <a:solidFill>
                  <a:srgbClr val="6E32A0"/>
                </a:solidFill>
              </a:rPr>
              <a:t>Milyen kiadásai lehetnek egy háztartásnak? 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862" y="953477"/>
            <a:ext cx="5773167" cy="59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965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571500" y="1826683"/>
            <a:ext cx="11182351" cy="452649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Kik alkotnak egy háztartást?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Azok a személyek, akik jövedelemmel rendelkeznek, amit közösen használnak fel, tehát közösen hozzák meg fogyasztási döntéseiket. A háztartások tagjait többnyire rokoni szálak kötik össze, egy család általában egy háztartást alkot. 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Milyen bevételei lehetnek egy háztartásnak? 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Egy adott időszak alatt a háztartások pénzben és természetben juthatnak bevételhez (munkából, tulajdonból, társadalmi jövedelem formájában és egyéb forrásból). Ezeket együttesen jövedelemnek nevezzük.</a:t>
            </a:r>
          </a:p>
          <a:p>
            <a:pPr algn="just">
              <a:lnSpc>
                <a:spcPct val="100000"/>
              </a:lnSpc>
              <a:spcBef>
                <a:spcPts val="2400"/>
              </a:spcBef>
            </a:pPr>
            <a:r>
              <a:rPr lang="hu-HU" sz="3600" b="1" baseline="30000" dirty="0">
                <a:solidFill>
                  <a:srgbClr val="6E32A0"/>
                </a:solidFill>
              </a:rPr>
              <a:t>Milyen kiadásai lehetnek egy háztartásnak?</a:t>
            </a:r>
            <a:r>
              <a:rPr lang="hu-HU" sz="3600" baseline="30000" dirty="0">
                <a:solidFill>
                  <a:srgbClr val="6E32A0"/>
                </a:solidFill>
              </a:rPr>
              <a:t> </a:t>
            </a:r>
            <a:r>
              <a:rPr lang="hu-HU" sz="3600" baseline="30000" dirty="0"/>
              <a:t>A kiadások összetételét leginkább az befolyásolja, hogy mekkora bevételre tett, illetve tehet valaki szert, vagyis hogy mekkora jövedelem felett rendelkezhet. A felhasználás szempontjából a KSH a következő hat kategóriába sorolja a kiadásokat: élelmiszer és alkoholmentes italok, lakásfenntartás és háztartási energia, közlekedés, hírközlés, kultúra/szórakozás, egyéb.</a:t>
            </a:r>
          </a:p>
        </p:txBody>
      </p:sp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61925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6E32A0"/>
                </a:solidFill>
              </a:rPr>
              <a:t>3–4. A háztartások gazdálkodása</a:t>
            </a:r>
          </a:p>
        </p:txBody>
      </p:sp>
    </p:spTree>
    <p:extLst>
      <p:ext uri="{BB962C8B-B14F-4D97-AF65-F5344CB8AC3E}">
        <p14:creationId xmlns:p14="http://schemas.microsoft.com/office/powerpoint/2010/main" val="304304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246184" y="1041790"/>
            <a:ext cx="5904524" cy="5679441"/>
          </a:xfrm>
          <a:prstGeom prst="roundRect">
            <a:avLst>
              <a:gd name="adj" fmla="val 3856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02062" y="1217303"/>
            <a:ext cx="593217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Kollégium vagy mindennapi utazás?  </a:t>
            </a:r>
          </a:p>
          <a:p>
            <a:pPr algn="just"/>
            <a:r>
              <a:rPr lang="hu-HU" sz="3600" baseline="30000" dirty="0"/>
              <a:t>Májusban nagy öröm érte a Molnár családot: Évi sikeresen felvételizett az első helyen választott középiskolába. Azonban az örömbe némi üröm is vegyül, ugyanis az új helyzet miatt alaposan át kell gondolniuk a család lehetőségeit. Mivel az iskola másik városban van, Évinek a napi utazás közel három órát venne el az életéből. Megoldást jelenthet, hogy Évi felvételizik az iskola melletti kollégiumba, viszont akkor csak hétvégén lehetne a családjával. Így vagy úgy, de a Molnár családnak döntésre kell jutnia: vállalják-e a hosszadalmas utazást, vagy inkább felvételizzen Évi a kollégiumba?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810405" y="1041791"/>
            <a:ext cx="4118709" cy="5640364"/>
          </a:xfrm>
          <a:prstGeom prst="roundRect">
            <a:avLst>
              <a:gd name="adj" fmla="val 6333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3–4. A háztartások gazdálkodása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42114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baseline="30000" dirty="0">
                <a:solidFill>
                  <a:srgbClr val="6E32A0"/>
                </a:solidFill>
              </a:rPr>
              <a:t>Kik alkotnak egy háztartást?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7810406" y="1217304"/>
            <a:ext cx="41812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hu-HU" sz="3600" baseline="30000" dirty="0"/>
              <a:t>A kollégiumi ellátás 1 hónapra 18 000 forintba kerül, a távolsági</a:t>
            </a:r>
            <a:r>
              <a:rPr lang="hu-HU" sz="3600" dirty="0"/>
              <a:t> </a:t>
            </a:r>
            <a:r>
              <a:rPr lang="hu-HU" sz="3600" baseline="30000" dirty="0"/>
              <a:t>bérlet és a helyi bérlet ára együtt 8 000 forint lenne. </a:t>
            </a: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hu-HU" sz="3600" baseline="30000" dirty="0"/>
              <a:t>Számold ki, hogy egy évben hány forintot takaríthatnak meg</a:t>
            </a:r>
            <a:r>
              <a:rPr lang="hu-HU" sz="3600" dirty="0"/>
              <a:t> </a:t>
            </a:r>
            <a:r>
              <a:rPr lang="hu-HU" sz="3600" baseline="30000" dirty="0"/>
              <a:t>Molnárék, ha az utazást választják? </a:t>
            </a: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hu-HU" sz="3600" baseline="30000" dirty="0"/>
              <a:t>Milyen érvek szólnak a kollégiumi elhelyezés mellett? </a:t>
            </a:r>
          </a:p>
          <a:p>
            <a:pPr algn="just">
              <a:lnSpc>
                <a:spcPts val="3000"/>
              </a:lnSpc>
              <a:spcBef>
                <a:spcPts val="1000"/>
              </a:spcBef>
            </a:pPr>
            <a:r>
              <a:rPr lang="hu-HU" sz="3600" baseline="30000" dirty="0"/>
              <a:t>Melyik lehet a jó megoldás Molnárék számára? Gyűjts érveket!</a:t>
            </a:r>
            <a:endParaRPr lang="hu-HU" sz="3600" i="0" u="none" strike="noStrike" baseline="30000" dirty="0">
              <a:solidFill>
                <a:srgbClr val="000000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85" y="2076449"/>
            <a:ext cx="1145669" cy="460570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 rot="1055450">
            <a:off x="6766040" y="995002"/>
            <a:ext cx="683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0" b="1" baseline="30000" dirty="0">
                <a:solidFill>
                  <a:srgbClr val="0070C0"/>
                </a:solidFill>
              </a:rPr>
              <a:t>?</a:t>
            </a:r>
            <a:endParaRPr lang="hu-HU" sz="12000" dirty="0">
              <a:solidFill>
                <a:srgbClr val="0070C0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 rot="20555466">
            <a:off x="6564513" y="975540"/>
            <a:ext cx="6838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2000" b="1" baseline="30000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hu-HU" sz="1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1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236414" y="1482727"/>
            <a:ext cx="6635262" cy="5030083"/>
          </a:xfrm>
          <a:prstGeom prst="roundRect">
            <a:avLst>
              <a:gd name="adj" fmla="val 456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68066" y="1619163"/>
            <a:ext cx="65703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A családi kassza</a:t>
            </a:r>
          </a:p>
          <a:p>
            <a:pPr algn="just"/>
            <a:r>
              <a:rPr lang="hu-HU" sz="3600" baseline="30000" dirty="0"/>
              <a:t>A Molnár család összeül, hogy végiggondolja az anyagi helyzetét a felmerülő új kiadások függvényében. Először a bevételeiket tekintik át. Az édesapa nettó, azaz kézhez kapott fizetése havonta 174 625 forint a két gyerek után járó adókedvezménnyel együtt. A 26 600 forintos családi pótlékot az édesanya kapja, fizetésének nettó összege 91 700 forint. Van egy garázsuk is, amit havi 25 000 forintért adnak bérbe. A munka mellett Molnár anyuka alkalmanként idősgondozást és gyerekfelügyeletet is vállal, ami havonta mintegy 13 000 forint többletbevételt jelent a családnak.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108092" y="1471337"/>
            <a:ext cx="4775200" cy="5023248"/>
          </a:xfrm>
          <a:prstGeom prst="roundRect">
            <a:avLst>
              <a:gd name="adj" fmla="val 4042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0" y="88656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6E32A0"/>
                </a:solidFill>
              </a:rPr>
              <a:t>Milyen bevételei lehetnek egy háztartásnak?</a:t>
            </a:r>
          </a:p>
        </p:txBody>
      </p:sp>
      <p:sp>
        <p:nvSpPr>
          <p:cNvPr id="16" name="Téglalap 15"/>
          <p:cNvSpPr/>
          <p:nvPr/>
        </p:nvSpPr>
        <p:spPr>
          <a:xfrm>
            <a:off x="7108091" y="1620953"/>
            <a:ext cx="46423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Összegezd, mekkora a Molnár család összes havi jövedelme!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Keress még példákat, milyen erőforrásokkal milyen bevételeket érhetnek el a családok!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Keress a Központi Statisztikai Hivatal (KSH) honlapján a háztartások életszínvonala címszó alatt jövedelemtípusokat! Nézd meg a háztartások jövedelemszerkezetét is a honlapon, és készíts az adatokból tortadiagramot!</a:t>
            </a:r>
            <a:endParaRPr lang="hu-HU" sz="3600" i="0" u="none" strike="noStrike" baseline="30000" dirty="0">
              <a:solidFill>
                <a:srgbClr val="000000"/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3–4. A háztartások gazdálkodása</a:t>
            </a:r>
          </a:p>
        </p:txBody>
      </p:sp>
    </p:spTree>
    <p:extLst>
      <p:ext uri="{BB962C8B-B14F-4D97-AF65-F5344CB8AC3E}">
        <p14:creationId xmlns:p14="http://schemas.microsoft.com/office/powerpoint/2010/main" val="338983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241299" y="1318791"/>
            <a:ext cx="2892670" cy="5388497"/>
          </a:xfrm>
          <a:prstGeom prst="roundRect">
            <a:avLst>
              <a:gd name="adj" fmla="val 6333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33374" y="1531815"/>
            <a:ext cx="2871911" cy="5359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A pénzcsap</a:t>
            </a:r>
          </a:p>
          <a:p>
            <a:pPr algn="just"/>
            <a:r>
              <a:rPr lang="hu-HU" sz="3600" baseline="30000" dirty="0"/>
              <a:t>A Molnár család a bevételek összeírását követően a havi kiadásairól is listát készít, hogy lássák, mire megy el a pénz egy hónapban. Ez a lista nagy segítségükre lesz a döntéshozatalban Évi kollégiumi elhelyezésének kérdésében is.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3375268" y="1318791"/>
            <a:ext cx="8578607" cy="4980409"/>
          </a:xfrm>
          <a:prstGeom prst="roundRect">
            <a:avLst>
              <a:gd name="adj" fmla="val 4672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0" y="734017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C. </a:t>
            </a:r>
            <a:r>
              <a:rPr lang="hu-HU" sz="4800" b="1" baseline="30000" dirty="0">
                <a:solidFill>
                  <a:srgbClr val="6E32A0"/>
                </a:solidFill>
              </a:rPr>
              <a:t>Milyen kiadásai lehetnek egy háztartásnak? </a:t>
            </a:r>
          </a:p>
        </p:txBody>
      </p:sp>
      <p:sp>
        <p:nvSpPr>
          <p:cNvPr id="16" name="Téglalap 15"/>
          <p:cNvSpPr/>
          <p:nvPr/>
        </p:nvSpPr>
        <p:spPr>
          <a:xfrm>
            <a:off x="3446585" y="1531815"/>
            <a:ext cx="85072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Nézd át a táblázatban található kiadásokat, és tegyél javaslatot, hogy melyiken és hogyan lehetne spórolni!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– Keress példát olyan kiadásokra, amelyeken nem lehet változtatni!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– Van-e a táblázatban olyan kiadás, amely luxusnak minősül?</a:t>
            </a:r>
            <a:endParaRPr lang="hu-HU" sz="3600" i="0" u="none" strike="noStrike" baseline="30000" dirty="0">
              <a:solidFill>
                <a:srgbClr val="000000"/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3–4. A háztartások gazdálkodása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68" y="3265674"/>
            <a:ext cx="8578607" cy="344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94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3–4. A háztartások gazdálkodása – </a:t>
            </a:r>
            <a:r>
              <a:rPr lang="hu-HU" sz="2400" b="1" baseline="30000" dirty="0"/>
              <a:t>C. </a:t>
            </a:r>
            <a:r>
              <a:rPr lang="hu-HU" sz="2400" b="1" baseline="30000" dirty="0">
                <a:solidFill>
                  <a:srgbClr val="6E32A0"/>
                </a:solidFill>
              </a:rPr>
              <a:t>Milyen kiadásai lehetnek egy háztartásnak? 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241299" y="953477"/>
            <a:ext cx="7073901" cy="5721839"/>
          </a:xfrm>
          <a:prstGeom prst="roundRect">
            <a:avLst>
              <a:gd name="adj" fmla="val 381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églalap 13"/>
          <p:cNvSpPr/>
          <p:nvPr/>
        </p:nvSpPr>
        <p:spPr>
          <a:xfrm>
            <a:off x="281845" y="1109786"/>
            <a:ext cx="68770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Enni mindenkinek kell, ahogy az sem árt, ha télen tudunk fűteni és világítani. Ezeket létszükségleti cikkeknek nevezzük, mivel ezek fogyasztását a háztartások a jövedelmük változása esetén sem csökkentik. Azokat a termékeket és szolgáltatásokat, amelyek fogyasztása együtt nő a háztartás jövedelmének növekedésével, </a:t>
            </a:r>
            <a:r>
              <a:rPr lang="hu-HU" sz="3600" baseline="30000" dirty="0" err="1"/>
              <a:t>normáljavaknak</a:t>
            </a:r>
            <a:r>
              <a:rPr lang="hu-HU" sz="3600" baseline="30000" dirty="0"/>
              <a:t> nevezzük. Ilyenek például a ruházkodásra vagy a lakásfenntartásra fordított pénzek. Ha több a zsebpénzünk, gyakrabban járunk moziba vagy koncertekre. Azokat a termékeket vagy szolgáltatásokat, amelyekből nagyobb arányban növeljük a fogyasztásunkat, mint ahogy a jövedelmünk növekszik, </a:t>
            </a:r>
            <a:r>
              <a:rPr lang="hu-HU" sz="3600" baseline="30000" dirty="0" err="1"/>
              <a:t>luxusjavaknak</a:t>
            </a:r>
            <a:r>
              <a:rPr lang="hu-HU" sz="3600" baseline="30000" dirty="0"/>
              <a:t> nevezzük.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732" y="953477"/>
            <a:ext cx="4705165" cy="572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6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Lekerekített téglalap 8"/>
          <p:cNvSpPr/>
          <p:nvPr/>
        </p:nvSpPr>
        <p:spPr>
          <a:xfrm>
            <a:off x="241300" y="834514"/>
            <a:ext cx="11712576" cy="5785361"/>
          </a:xfrm>
          <a:prstGeom prst="roundRect">
            <a:avLst>
              <a:gd name="adj" fmla="val 3631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381000" y="995561"/>
            <a:ext cx="11449050" cy="2308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Készítsd el a Molnár család kiadási tortadiagramját! A KSH-csoportosítást a tortadiagram mellett láthatod.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– Rendszerezd a család kiadásait a KSH csoportosítása szerint!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– Állapítsd meg, hogy az egyes kiadási csoportok milyen százalékos arányt képviselnek a teljes tortából!</a:t>
            </a:r>
            <a:endParaRPr lang="hu-HU" sz="3600" i="0" u="none" strike="noStrike" baseline="30000" dirty="0">
              <a:solidFill>
                <a:srgbClr val="000000"/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1800" b="1" baseline="30000" dirty="0">
                <a:solidFill>
                  <a:srgbClr val="6E32A0"/>
                </a:solidFill>
              </a:rPr>
              <a:t>3–4. A háztartások gazdálkodása – </a:t>
            </a:r>
            <a:r>
              <a:rPr lang="hu-HU" sz="1800" b="1" baseline="30000" dirty="0"/>
              <a:t>C. </a:t>
            </a:r>
            <a:r>
              <a:rPr lang="hu-HU" sz="1800" b="1" baseline="30000" dirty="0">
                <a:solidFill>
                  <a:srgbClr val="6E32A0"/>
                </a:solidFill>
              </a:rPr>
              <a:t>Milyen kiadásai lehetnek egy háztartásnak?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2358" y="2870776"/>
            <a:ext cx="6595496" cy="4281786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5385043" y="2813538"/>
            <a:ext cx="6584707" cy="38063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5385043" y="2904641"/>
            <a:ext cx="646332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600" baseline="30000" dirty="0"/>
              <a:t>Példák a KSH-kategóriákra:</a:t>
            </a:r>
          </a:p>
          <a:p>
            <a:pPr marL="265113" indent="-265113"/>
            <a:r>
              <a:rPr lang="hu-HU" sz="3600" baseline="30000" dirty="0"/>
              <a:t>•</a:t>
            </a:r>
            <a:r>
              <a:rPr lang="hu-HU" sz="3600" i="1" baseline="30000" dirty="0"/>
              <a:t> élelmiszer és alkoholmentes italok:</a:t>
            </a:r>
            <a:r>
              <a:rPr lang="hu-HU" sz="3600" baseline="30000" dirty="0"/>
              <a:t> tej, kenyér, iskolai ebédbefizetés</a:t>
            </a:r>
          </a:p>
          <a:p>
            <a:pPr marL="265113" indent="-265113"/>
            <a:r>
              <a:rPr lang="hu-HU" sz="3600" i="1" baseline="30000" dirty="0"/>
              <a:t>• lakásfenntartás és háztartási energia:</a:t>
            </a:r>
            <a:r>
              <a:rPr lang="hu-HU" sz="3600" baseline="30000" dirty="0"/>
              <a:t> villany, gáz, lakásbiztosítás</a:t>
            </a:r>
          </a:p>
          <a:p>
            <a:pPr marL="265113" indent="-265113"/>
            <a:r>
              <a:rPr lang="hu-HU" sz="3600" i="1" baseline="30000" dirty="0"/>
              <a:t>• közlekedés:</a:t>
            </a:r>
            <a:r>
              <a:rPr lang="hu-HU" sz="3600" baseline="30000" dirty="0"/>
              <a:t> buszbérlet, vonatjegy, tankolás</a:t>
            </a:r>
          </a:p>
          <a:p>
            <a:pPr marL="265113" indent="-265113"/>
            <a:r>
              <a:rPr lang="hu-HU" sz="3600" i="1" baseline="30000" dirty="0"/>
              <a:t>• hírközlés:</a:t>
            </a:r>
            <a:r>
              <a:rPr lang="hu-HU" sz="3600" baseline="30000" dirty="0"/>
              <a:t> tv, telefon, internet</a:t>
            </a:r>
          </a:p>
          <a:p>
            <a:pPr marL="265113" indent="-265113"/>
            <a:r>
              <a:rPr lang="hu-HU" sz="3600" i="1" baseline="30000" dirty="0"/>
              <a:t>• kultúra, szórakozás:</a:t>
            </a:r>
            <a:r>
              <a:rPr lang="hu-HU" sz="3600" baseline="30000" dirty="0"/>
              <a:t> mozi, szépirodalom, koncert</a:t>
            </a:r>
          </a:p>
          <a:p>
            <a:pPr marL="265113" indent="-265113"/>
            <a:r>
              <a:rPr lang="hu-HU" sz="3600" i="1" baseline="30000" dirty="0"/>
              <a:t>• egyéb:</a:t>
            </a:r>
            <a:r>
              <a:rPr lang="hu-HU" sz="3600" baseline="30000" dirty="0"/>
              <a:t> cigaretta, biztosítások, ruházati cikkek, alkohol stb.</a:t>
            </a:r>
            <a:endParaRPr lang="hu-HU" sz="3600" b="1" baseline="30000" dirty="0">
              <a:solidFill>
                <a:srgbClr val="00000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231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6E32A0"/>
                </a:solidFill>
                <a:latin typeface="+mn-lt"/>
              </a:rPr>
              <a:t>Összegzés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355602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9125" y="1169312"/>
            <a:ext cx="6365805" cy="2956595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szociológiában vagy a statisztikákban értelmezett háztartás fogalma nem mindig esik egybe a közgazdaságtan háztartás fogalmával. A háztartás a gazdaság egyik legfontosabb alapegysége. Azoknak a személyeknek a csoportját értjük alatta, akik jövedelemmel rendelkeznek, és ezt a jövedelmet jellemzően közösen használják fel.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8" name="Lekerekített téglalap 7"/>
          <p:cNvSpPr/>
          <p:nvPr/>
        </p:nvSpPr>
        <p:spPr>
          <a:xfrm>
            <a:off x="6513837" y="5338274"/>
            <a:ext cx="5678163" cy="11534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594930" y="5497213"/>
            <a:ext cx="5419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r>
              <a:rPr lang="hu-HU" sz="3600" baseline="30000" dirty="0"/>
              <a:t>2011-ben Magyarországon száz családból 36 nevelt csak egyetlen gyermeket.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6513837" y="3962512"/>
            <a:ext cx="5678163" cy="1153485"/>
          </a:xfrm>
          <a:prstGeom prst="roundRect">
            <a:avLst/>
          </a:prstGeom>
          <a:solidFill>
            <a:schemeClr val="bg1"/>
          </a:solidFill>
          <a:ln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594930" y="4125907"/>
            <a:ext cx="55970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baseline="30000" dirty="0"/>
              <a:t>TIPP</a:t>
            </a:r>
          </a:p>
          <a:p>
            <a:r>
              <a:rPr lang="hu-HU" sz="2400" baseline="30000" dirty="0"/>
              <a:t>A statisztika a népszámlálás során gyűjt adatokat a háztartásokról. Tájékozódj a háztartások számáról, összetételéről a KSH honlapján a népszámlálás kulcsszó segítségével!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2" b="13970"/>
          <a:stretch/>
        </p:blipFill>
        <p:spPr>
          <a:xfrm>
            <a:off x="6705647" y="1169312"/>
            <a:ext cx="5219653" cy="2796041"/>
          </a:xfrm>
          <a:prstGeom prst="rect">
            <a:avLst/>
          </a:prstGeom>
        </p:spPr>
      </p:pic>
      <p:sp>
        <p:nvSpPr>
          <p:cNvPr id="15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3–4. A háztartások gazdálkodása</a:t>
            </a:r>
          </a:p>
        </p:txBody>
      </p:sp>
      <p:sp>
        <p:nvSpPr>
          <p:cNvPr id="10" name="Téglalap 9"/>
          <p:cNvSpPr/>
          <p:nvPr/>
        </p:nvSpPr>
        <p:spPr>
          <a:xfrm>
            <a:off x="0" y="47807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baseline="30000" dirty="0">
                <a:solidFill>
                  <a:srgbClr val="6E32A0"/>
                </a:solidFill>
              </a:rPr>
              <a:t>Kik alkotnak egy háztartást?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29125" y="4232373"/>
            <a:ext cx="60833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/>
              <a:t>A háztartások tagjait többnyire rokoni szálak kötik össze, egy-egy család általában egy-egy háztartást alkot. De ha felnőttként valaki barátnőjével vagy barátjával összeköltözik, akkor is háztartásról beszélhetünk, ha a költségek közösek és a közös fogyasztásból származó előnyök miatt közösen gazdálkodnak</a:t>
            </a:r>
            <a:r>
              <a:rPr lang="hu-HU" sz="1200" dirty="0"/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8170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alpha val="10000"/>
              </a:srgbClr>
            </a:gs>
            <a:gs pos="100000">
              <a:srgbClr val="7030A0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8125" y="1395136"/>
            <a:ext cx="11688500" cy="5107263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háztartások kétféle módon juthatnak bevételekhez: pénzbeni és természetbeni formában.</a:t>
            </a:r>
          </a:p>
          <a:p>
            <a:pPr algn="l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pénzbeni bevételek legfőbb forrása a munkából származó jövedelem. Ebben az esetben a háztartások tagjai eladóként jelennek meg az erőforrások piacán, mivel értékesítik munkavégző képességüket. A munkavégzés történhet munkaviszonyban, megbízási vagy vállalkozási jogviszonyban. Munkaviszonyban munkabért fizet a munkáltató a munkavállalónak, megbízási jogviszonyban megbízási díjat a megbízó a megbízottnak, vállalkozási jogviszonyban vállalkozási vagy vállalási díjat a megrendelő a vállalkozónak. A munkajövedelem függhet a munkában </a:t>
            </a:r>
            <a:br>
              <a:rPr lang="hu-HU" sz="3600" baseline="30000" dirty="0"/>
            </a:br>
            <a:r>
              <a:rPr lang="hu-HU" sz="3600" baseline="30000" dirty="0"/>
              <a:t>töltött időtől vagy a teljesítménytől.  </a:t>
            </a:r>
          </a:p>
          <a:p>
            <a:pPr algn="l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vagyonból származó jövedelem a pénzbeni </a:t>
            </a:r>
            <a:br>
              <a:rPr lang="hu-HU" sz="3600" baseline="30000" dirty="0"/>
            </a:br>
            <a:r>
              <a:rPr lang="hu-HU" sz="3600" baseline="30000" dirty="0"/>
              <a:t>bevételek másik forrása. Idetartozik a bérbe </a:t>
            </a:r>
            <a:br>
              <a:rPr lang="hu-HU" sz="3600" baseline="30000" dirty="0"/>
            </a:br>
            <a:r>
              <a:rPr lang="hu-HU" sz="3600" baseline="30000" dirty="0"/>
              <a:t>adott garázs vagy a számlán elhelyezett </a:t>
            </a:r>
            <a:br>
              <a:rPr lang="hu-HU" sz="3600" baseline="30000" dirty="0"/>
            </a:br>
            <a:r>
              <a:rPr lang="hu-HU" sz="3600" baseline="30000" dirty="0"/>
              <a:t>pénz után fizetett kamat.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4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6E32A0"/>
                </a:solidFill>
              </a:rPr>
              <a:t>3–4. A háztartások gazdálkodása - </a:t>
            </a:r>
            <a:r>
              <a:rPr lang="hu-HU" sz="2400" b="1" baseline="30000" dirty="0"/>
              <a:t>B </a:t>
            </a:r>
            <a:r>
              <a:rPr lang="hu-HU" sz="2400" b="1" baseline="30000" dirty="0">
                <a:solidFill>
                  <a:srgbClr val="6E32A0"/>
                </a:solidFill>
              </a:rPr>
              <a:t>Milyen bevételei lehetnek egy háztartásnak?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t="16571" b="16571"/>
          <a:stretch/>
        </p:blipFill>
        <p:spPr>
          <a:xfrm>
            <a:off x="6010276" y="4270399"/>
            <a:ext cx="5916350" cy="2232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81036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6E32A0"/>
                </a:solidFill>
              </a:rPr>
              <a:t>Milyen bevételei lehetnek egy háztartásnak?</a:t>
            </a:r>
          </a:p>
        </p:txBody>
      </p:sp>
    </p:spTree>
    <p:extLst>
      <p:ext uri="{BB962C8B-B14F-4D97-AF65-F5344CB8AC3E}">
        <p14:creationId xmlns:p14="http://schemas.microsoft.com/office/powerpoint/2010/main" val="3739047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1404</Words>
  <Application>Microsoft Office PowerPoint</Application>
  <PresentationFormat>Szélesvásznú</PresentationFormat>
  <Paragraphs>76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Office-téma</vt:lpstr>
      <vt:lpstr>3–4. A háztartások gazdálkodása</vt:lpstr>
      <vt:lpstr>PowerPoint-bemutató</vt:lpstr>
      <vt:lpstr>PowerPoint-bemutató</vt:lpstr>
      <vt:lpstr>PowerPoint-bemutató</vt:lpstr>
      <vt:lpstr>PowerPoint-bemutató</vt:lpstr>
      <vt:lpstr>PowerPoint-bemutató</vt:lpstr>
      <vt:lpstr>Összegzés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3–4. A háztartások gazdálkodása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44</cp:revision>
  <dcterms:created xsi:type="dcterms:W3CDTF">2016-02-25T10:27:13Z</dcterms:created>
  <dcterms:modified xsi:type="dcterms:W3CDTF">2016-04-01T09:38:50Z</dcterms:modified>
</cp:coreProperties>
</file>