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1" r:id="rId3"/>
    <p:sldId id="262" r:id="rId4"/>
    <p:sldId id="275" r:id="rId5"/>
    <p:sldId id="276" r:id="rId6"/>
    <p:sldId id="277" r:id="rId7"/>
    <p:sldId id="278" r:id="rId8"/>
    <p:sldId id="271" r:id="rId9"/>
    <p:sldId id="279" r:id="rId10"/>
    <p:sldId id="280" r:id="rId11"/>
    <p:sldId id="260" r:id="rId12"/>
    <p:sldId id="281" r:id="rId13"/>
    <p:sldId id="283" r:id="rId14"/>
    <p:sldId id="282" r:id="rId15"/>
    <p:sldId id="274"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32A0"/>
    <a:srgbClr val="FDF4AE"/>
    <a:srgbClr val="D3F4FF"/>
    <a:srgbClr val="F7EDBF"/>
    <a:srgbClr val="F1E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1" autoAdjust="0"/>
    <p:restoredTop sz="94660"/>
  </p:normalViewPr>
  <p:slideViewPr>
    <p:cSldViewPr snapToGrid="0">
      <p:cViewPr varScale="1">
        <p:scale>
          <a:sx n="72" d="100"/>
          <a:sy n="72" d="100"/>
        </p:scale>
        <p:origin x="69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66614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2607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3755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224606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0649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7668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38B504CB-8247-424B-A5D3-1B0E1B340D4A}" type="datetimeFigureOut">
              <a:rPr lang="hu-HU" smtClean="0"/>
              <a:t>2016. 04. 01.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84429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38B504CB-8247-424B-A5D3-1B0E1B340D4A}" type="datetimeFigureOut">
              <a:rPr lang="hu-HU" smtClean="0"/>
              <a:t>2016. 04. 01.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98028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8B504CB-8247-424B-A5D3-1B0E1B340D4A}" type="datetimeFigureOut">
              <a:rPr lang="hu-HU" smtClean="0"/>
              <a:t>2016. 04. 01.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42303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9875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1699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504CB-8247-424B-A5D3-1B0E1B340D4A}" type="datetimeFigureOut">
              <a:rPr lang="hu-HU" smtClean="0"/>
              <a:t>2016. 04. 01.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CB42-E189-422C-B37E-A53A271CDB1F}" type="slidenum">
              <a:rPr lang="hu-HU" smtClean="0"/>
              <a:t>‹#›</a:t>
            </a:fld>
            <a:endParaRPr lang="hu-HU"/>
          </a:p>
        </p:txBody>
      </p:sp>
    </p:spTree>
    <p:extLst>
      <p:ext uri="{BB962C8B-B14F-4D97-AF65-F5344CB8AC3E}">
        <p14:creationId xmlns:p14="http://schemas.microsoft.com/office/powerpoint/2010/main" val="23589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0"/>
            <a:ext cx="12192000" cy="2147582"/>
          </a:xfrm>
        </p:spPr>
        <p:txBody>
          <a:bodyPr>
            <a:normAutofit/>
          </a:bodyPr>
          <a:lstStyle/>
          <a:p>
            <a:r>
              <a:rPr lang="hu-HU" sz="7200" b="1" baseline="30000" dirty="0">
                <a:solidFill>
                  <a:srgbClr val="6E32A0"/>
                </a:solidFill>
              </a:rPr>
              <a:t>7–8. Korszerű pénzkezelés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2133600" y="2726422"/>
            <a:ext cx="8653083" cy="1870746"/>
          </a:xfrm>
        </p:spPr>
        <p:txBody>
          <a:bodyPr>
            <a:noAutofit/>
          </a:bodyPr>
          <a:lstStyle/>
          <a:p>
            <a:pPr algn="l">
              <a:lnSpc>
                <a:spcPts val="5000"/>
              </a:lnSpc>
              <a:spcBef>
                <a:spcPts val="1200"/>
              </a:spcBef>
            </a:pPr>
            <a:r>
              <a:rPr lang="hu-HU" sz="4800" b="1" baseline="30000" dirty="0">
                <a:solidFill>
                  <a:srgbClr val="6E32A0"/>
                </a:solidFill>
              </a:rPr>
              <a:t>A. Hol érdemes a pénzünket tartani?  </a:t>
            </a:r>
          </a:p>
          <a:p>
            <a:pPr algn="l">
              <a:lnSpc>
                <a:spcPts val="5000"/>
              </a:lnSpc>
              <a:spcBef>
                <a:spcPts val="1200"/>
              </a:spcBef>
            </a:pPr>
            <a:r>
              <a:rPr lang="hu-HU" sz="4800" b="1" baseline="30000" dirty="0">
                <a:solidFill>
                  <a:srgbClr val="6E32A0"/>
                </a:solidFill>
              </a:rPr>
              <a:t>B. Hogyan kell bankot és bankszámlát választani?</a:t>
            </a:r>
          </a:p>
          <a:p>
            <a:pPr algn="l">
              <a:lnSpc>
                <a:spcPts val="5000"/>
              </a:lnSpc>
              <a:spcBef>
                <a:spcPts val="1200"/>
              </a:spcBef>
            </a:pPr>
            <a:r>
              <a:rPr lang="hu-HU" sz="4800" b="1" baseline="30000" dirty="0">
                <a:solidFill>
                  <a:srgbClr val="6E32A0"/>
                </a:solidFill>
              </a:rPr>
              <a:t>C. Hogyan intézhetjük bankügyeinket?</a:t>
            </a:r>
            <a:endParaRPr lang="hu-HU" sz="4800" dirty="0">
              <a:solidFill>
                <a:srgbClr val="6E32A0"/>
              </a:solidFill>
            </a:endParaRPr>
          </a:p>
        </p:txBody>
      </p:sp>
    </p:spTree>
    <p:extLst>
      <p:ext uri="{BB962C8B-B14F-4D97-AF65-F5344CB8AC3E}">
        <p14:creationId xmlns:p14="http://schemas.microsoft.com/office/powerpoint/2010/main" val="6121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A. </a:t>
            </a:r>
            <a:r>
              <a:rPr lang="hu-HU" sz="2400" b="1" baseline="30000" dirty="0">
                <a:solidFill>
                  <a:srgbClr val="6E32A0"/>
                </a:solidFill>
              </a:rPr>
              <a:t>Hol érdemes a pénzünket tartani?  </a:t>
            </a:r>
          </a:p>
        </p:txBody>
      </p:sp>
      <p:sp>
        <p:nvSpPr>
          <p:cNvPr id="13" name="Alcím 2"/>
          <p:cNvSpPr>
            <a:spLocks noGrp="1"/>
          </p:cNvSpPr>
          <p:nvPr>
            <p:ph type="subTitle" idx="1"/>
          </p:nvPr>
        </p:nvSpPr>
        <p:spPr>
          <a:xfrm>
            <a:off x="114301" y="1095299"/>
            <a:ext cx="6720840" cy="5374081"/>
          </a:xfrm>
        </p:spPr>
        <p:txBody>
          <a:bodyPr>
            <a:noAutofit/>
          </a:bodyPr>
          <a:lstStyle/>
          <a:p>
            <a:pPr algn="just">
              <a:lnSpc>
                <a:spcPts val="3000"/>
              </a:lnSpc>
              <a:spcBef>
                <a:spcPts val="1200"/>
              </a:spcBef>
            </a:pPr>
            <a:r>
              <a:rPr lang="hu-HU" sz="3600" baseline="30000" dirty="0"/>
              <a:t>Ma már szinte minden háztartásnak van olyan bankszámlája, amely megkönnyíti a pénzügyek </a:t>
            </a:r>
            <a:br>
              <a:rPr lang="hu-HU" sz="3600" baseline="30000" dirty="0"/>
            </a:br>
            <a:r>
              <a:rPr lang="hu-HU" sz="3600" baseline="30000" dirty="0"/>
              <a:t>kezelését. Ez úgy működik, mint egy pénztárca, viszont a pénzmozgás csak a számok szintjén </a:t>
            </a:r>
            <a:br>
              <a:rPr lang="hu-HU" sz="3600" baseline="30000" dirty="0"/>
            </a:br>
            <a:r>
              <a:rPr lang="hu-HU" sz="3600" baseline="30000" dirty="0"/>
              <a:t>történik meg, éppen ezért hívják a rajta lévő összeget számlapénznek. A családok ezen keresztül fogadják a munkabéreket, fizethetik közüzemi számláikat (például a víz-, gáz-, csatorna-, villanyszámlák), és a számlához bankkártyát is használhatnak. A számlához kapcsolódóan kezelhetik megtakarításaikat, vagy vehetnek fel hitelt. </a:t>
            </a:r>
          </a:p>
          <a:p>
            <a:pPr algn="just">
              <a:lnSpc>
                <a:spcPts val="3000"/>
              </a:lnSpc>
              <a:spcBef>
                <a:spcPts val="1200"/>
              </a:spcBef>
            </a:pPr>
            <a:r>
              <a:rPr lang="hu-HU" sz="3600" baseline="30000" dirty="0"/>
              <a:t>A bankszámlán lévő pénzt a háztartások elektronikus banki szolgáltatásokon, például internetbankon, mobilbankon keresztül is felhasználhatják.</a:t>
            </a:r>
          </a:p>
        </p:txBody>
      </p:sp>
      <p:sp>
        <p:nvSpPr>
          <p:cNvPr id="6" name="Lekerekített téglalap 5"/>
          <p:cNvSpPr/>
          <p:nvPr/>
        </p:nvSpPr>
        <p:spPr>
          <a:xfrm>
            <a:off x="6926580" y="1095299"/>
            <a:ext cx="4868342" cy="5499811"/>
          </a:xfrm>
          <a:prstGeom prst="roundRect">
            <a:avLst>
              <a:gd name="adj" fmla="val 65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7027538" y="1319562"/>
            <a:ext cx="4767384" cy="5463483"/>
          </a:xfrm>
          <a:prstGeom prst="rect">
            <a:avLst/>
          </a:prstGeom>
        </p:spPr>
        <p:txBody>
          <a:bodyPr wrap="square">
            <a:spAutoFit/>
          </a:bodyPr>
          <a:lstStyle/>
          <a:p>
            <a:pPr>
              <a:lnSpc>
                <a:spcPts val="3000"/>
              </a:lnSpc>
            </a:pPr>
            <a:r>
              <a:rPr lang="hu-HU" sz="3600" b="1" baseline="30000" dirty="0"/>
              <a:t>Jó, ha tudod!</a:t>
            </a:r>
          </a:p>
          <a:p>
            <a:pPr algn="just">
              <a:lnSpc>
                <a:spcPts val="3000"/>
              </a:lnSpc>
            </a:pPr>
            <a:r>
              <a:rPr lang="hu-HU" sz="3600" baseline="30000" dirty="0"/>
              <a:t>A bankok már egészen korai életszakaszra is ajánlanak készpénz nélküli megoldásokat, így a jövedelemmel nem rendelkező kisiskolásoknak is lehet bankszámlájuk, sőt akár bankkártyát is kaphatnak. A 18 év alattiak csak a szülők vagy a törvényes képviselők hozzájárulásával nyithatnak bankszámlát, míg a 18. életévet betöltve bárki önállóan létesíthet bankszámlát, és igényelhet hozzá különféle banki szolgáltatásokat. </a:t>
            </a:r>
          </a:p>
        </p:txBody>
      </p:sp>
    </p:spTree>
    <p:extLst>
      <p:ext uri="{BB962C8B-B14F-4D97-AF65-F5344CB8AC3E}">
        <p14:creationId xmlns:p14="http://schemas.microsoft.com/office/powerpoint/2010/main" val="57209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324374" y="1417740"/>
            <a:ext cx="11574256" cy="3942930"/>
          </a:xfrm>
        </p:spPr>
        <p:txBody>
          <a:bodyPr>
            <a:noAutofit/>
          </a:bodyPr>
          <a:lstStyle/>
          <a:p>
            <a:pPr algn="just">
              <a:lnSpc>
                <a:spcPts val="3000"/>
              </a:lnSpc>
              <a:spcBef>
                <a:spcPts val="1200"/>
              </a:spcBef>
            </a:pPr>
            <a:r>
              <a:rPr lang="hu-HU" sz="3600" baseline="30000" dirty="0"/>
              <a:t>A megfelelő számla kiválasztása előtt célszerű választ adni néhány fontos kérdésre. Mennyi pénz és milyen rendszerességgel érkezik várhatóan a számlára? Előreláthatóan milyen gyakran kerül sor készpénzfelvételre, fizetési műveletekre? Bankfiókban vagy elektronikus úton (telefonon, interneten, mobilon) történik-e főképp a pénzügyek intézése? Szükség van-e bankkártyára, ha igen, milyen típusra?</a:t>
            </a:r>
          </a:p>
          <a:p>
            <a:pPr algn="just">
              <a:lnSpc>
                <a:spcPts val="3000"/>
              </a:lnSpc>
              <a:spcBef>
                <a:spcPts val="1200"/>
              </a:spcBef>
            </a:pPr>
            <a:r>
              <a:rPr lang="hu-HU" sz="3600" baseline="30000" dirty="0"/>
              <a:t>A következő lépésben célszerű tájékozódni arról, hogy mekkora a költsége a kiválasztott szolgáltatásoknak a szóba jöhető bankoknál. A bankok az általuk felszámított költségekről, díjakról kötelesek tájékoztatni az ügyfeleket a bankfiókokban és a saját honlapjukon keresztül. A pontos összehasonlítás érdekében a számla költségeit egy teljes hónapra szükséges kiszámolni.</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0" y="882072"/>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Hogyan kell bankot és bankszámlát választani?</a:t>
            </a:r>
          </a:p>
        </p:txBody>
      </p:sp>
      <p:sp>
        <p:nvSpPr>
          <p:cNvPr id="9"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pic>
        <p:nvPicPr>
          <p:cNvPr id="11" name="Kép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74" y="5360670"/>
            <a:ext cx="11654042" cy="1407716"/>
          </a:xfrm>
          <a:prstGeom prst="rect">
            <a:avLst/>
          </a:prstGeom>
        </p:spPr>
      </p:pic>
    </p:spTree>
    <p:extLst>
      <p:ext uri="{BB962C8B-B14F-4D97-AF65-F5344CB8AC3E}">
        <p14:creationId xmlns:p14="http://schemas.microsoft.com/office/powerpoint/2010/main" val="1098170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324374" y="1417740"/>
            <a:ext cx="11574256" cy="1074000"/>
          </a:xfrm>
        </p:spPr>
        <p:txBody>
          <a:bodyPr>
            <a:noAutofit/>
          </a:bodyPr>
          <a:lstStyle/>
          <a:p>
            <a:pPr algn="l">
              <a:lnSpc>
                <a:spcPts val="3000"/>
              </a:lnSpc>
              <a:spcBef>
                <a:spcPts val="1200"/>
              </a:spcBef>
            </a:pPr>
            <a:r>
              <a:rPr lang="hu-HU" sz="3600" baseline="30000" dirty="0"/>
              <a:t>A bankszámlát érintő műveletekről való tájékozódás vagy banki szolgáltatás igénybe vétele esetén nem szükséges személyesen elmenni a legközelebbi bankfiókba, hanem ez elektronikus úton is megtehető.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0" y="882072"/>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Hogyan intézhetjük bankügyeinket?</a:t>
            </a:r>
          </a:p>
        </p:txBody>
      </p:sp>
      <p:sp>
        <p:nvSpPr>
          <p:cNvPr id="9"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580" y="2268854"/>
            <a:ext cx="6118860" cy="4589145"/>
          </a:xfrm>
          <a:prstGeom prst="rect">
            <a:avLst/>
          </a:prstGeom>
        </p:spPr>
      </p:pic>
      <p:sp>
        <p:nvSpPr>
          <p:cNvPr id="6" name="Téglalap 5"/>
          <p:cNvSpPr/>
          <p:nvPr/>
        </p:nvSpPr>
        <p:spPr>
          <a:xfrm>
            <a:off x="324374" y="2593656"/>
            <a:ext cx="5230606" cy="3939540"/>
          </a:xfrm>
          <a:prstGeom prst="rect">
            <a:avLst/>
          </a:prstGeom>
        </p:spPr>
        <p:txBody>
          <a:bodyPr wrap="square">
            <a:spAutoFit/>
          </a:bodyPr>
          <a:lstStyle/>
          <a:p>
            <a:pPr>
              <a:lnSpc>
                <a:spcPts val="3000"/>
              </a:lnSpc>
              <a:spcBef>
                <a:spcPts val="1200"/>
              </a:spcBef>
            </a:pPr>
            <a:r>
              <a:rPr lang="hu-HU" sz="3600" baseline="30000" dirty="0"/>
              <a:t>Az elektronikus banki szolgáltatás – gyakori nevén e-banking – alatt minden olyan elektronikus pénzügyi szolgáltatást értünk, amelynek segítségével egyszerűen, gyorsan, kényelmesen, biztonságosan akár otthonról is, jellemzően bármikor el lehet intézni a mindennapos pénzügyet, azaz telefonon vagy interneten keresztül lehet „</a:t>
            </a:r>
            <a:r>
              <a:rPr lang="hu-HU" sz="3600" baseline="30000" dirty="0" err="1"/>
              <a:t>bankolni</a:t>
            </a:r>
            <a:r>
              <a:rPr lang="hu-HU" sz="3600" baseline="30000" dirty="0"/>
              <a:t>”. </a:t>
            </a:r>
          </a:p>
        </p:txBody>
      </p:sp>
    </p:spTree>
    <p:extLst>
      <p:ext uri="{BB962C8B-B14F-4D97-AF65-F5344CB8AC3E}">
        <p14:creationId xmlns:p14="http://schemas.microsoft.com/office/powerpoint/2010/main" val="4162366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324374" y="671119"/>
            <a:ext cx="11194526" cy="6061151"/>
          </a:xfrm>
        </p:spPr>
        <p:txBody>
          <a:bodyPr>
            <a:noAutofit/>
          </a:bodyPr>
          <a:lstStyle/>
          <a:p>
            <a:pPr algn="l">
              <a:lnSpc>
                <a:spcPts val="3000"/>
              </a:lnSpc>
              <a:spcBef>
                <a:spcPts val="1200"/>
              </a:spcBef>
            </a:pPr>
            <a:r>
              <a:rPr lang="hu-HU" sz="3600" baseline="30000" dirty="0"/>
              <a:t>Ennek számos előnye van: </a:t>
            </a:r>
          </a:p>
          <a:p>
            <a:pPr algn="just">
              <a:lnSpc>
                <a:spcPts val="3000"/>
              </a:lnSpc>
              <a:spcBef>
                <a:spcPts val="1200"/>
              </a:spcBef>
            </a:pPr>
            <a:endParaRPr lang="hu-HU" sz="3600" baseline="30000" dirty="0"/>
          </a:p>
          <a:p>
            <a:pPr marL="354013" indent="-354013" algn="just">
              <a:lnSpc>
                <a:spcPts val="3000"/>
              </a:lnSpc>
              <a:spcBef>
                <a:spcPts val="0"/>
              </a:spcBef>
            </a:pPr>
            <a:r>
              <a:rPr lang="hu-HU" sz="3600" baseline="30000" dirty="0"/>
              <a:t>• Nincs időbeli korlát, a szolgáltatás a hét valamennyi napjának 24 órájában hozzáférhető. </a:t>
            </a:r>
          </a:p>
          <a:p>
            <a:pPr marL="354013" indent="-354013" algn="just">
              <a:lnSpc>
                <a:spcPts val="3000"/>
              </a:lnSpc>
              <a:spcBef>
                <a:spcPts val="0"/>
              </a:spcBef>
            </a:pPr>
            <a:r>
              <a:rPr lang="hu-HU" sz="3600" baseline="30000" dirty="0"/>
              <a:t>• Nincs térbeli korlát sem, akár otthonról, akár a világ bármely pontjáról elérhető.  </a:t>
            </a:r>
          </a:p>
          <a:p>
            <a:pPr marL="354013" indent="-354013" algn="just">
              <a:lnSpc>
                <a:spcPts val="3000"/>
              </a:lnSpc>
              <a:spcBef>
                <a:spcPts val="0"/>
              </a:spcBef>
            </a:pPr>
            <a:r>
              <a:rPr lang="hu-HU" sz="3600" baseline="30000" dirty="0"/>
              <a:t>• Rugalmas, hiszen általában ügyintéző bevonása nélkül működik. </a:t>
            </a:r>
          </a:p>
          <a:p>
            <a:pPr marL="354013" indent="-354013" algn="just">
              <a:lnSpc>
                <a:spcPts val="3000"/>
              </a:lnSpc>
              <a:spcBef>
                <a:spcPts val="0"/>
              </a:spcBef>
            </a:pPr>
            <a:r>
              <a:rPr lang="hu-HU" sz="3600" baseline="30000" dirty="0"/>
              <a:t>• Gyors, mivel nem kell a fiókban várakozni, a műveletek néhány perc alatt végrehajthatók. </a:t>
            </a:r>
          </a:p>
          <a:p>
            <a:pPr marL="354013" indent="-354013" algn="just">
              <a:lnSpc>
                <a:spcPts val="3000"/>
              </a:lnSpc>
              <a:spcBef>
                <a:spcPts val="0"/>
              </a:spcBef>
            </a:pPr>
            <a:r>
              <a:rPr lang="hu-HU" sz="3600" baseline="30000" dirty="0"/>
              <a:t>• Könnyen kezelhető, ha valaki figyelmesen áttanulmányozza és követi a használati utasításokat. </a:t>
            </a:r>
          </a:p>
          <a:p>
            <a:pPr marL="354013" indent="-354013" algn="just">
              <a:lnSpc>
                <a:spcPts val="3000"/>
              </a:lnSpc>
              <a:spcBef>
                <a:spcPts val="0"/>
              </a:spcBef>
            </a:pPr>
            <a:r>
              <a:rPr lang="hu-HU" sz="3600" baseline="30000" dirty="0"/>
              <a:t>• Gazdaságos, mivel általában kedvezőbb díjakkal adhatók le a megbízások, mintha egy bankfiókba mennénk be ügyet intézni. </a:t>
            </a:r>
          </a:p>
          <a:p>
            <a:pPr marL="354013" indent="-354013" algn="just">
              <a:lnSpc>
                <a:spcPts val="3000"/>
              </a:lnSpc>
              <a:spcBef>
                <a:spcPts val="0"/>
              </a:spcBef>
            </a:pPr>
            <a:r>
              <a:rPr lang="hu-HU" sz="3600" baseline="30000" dirty="0"/>
              <a:t>• Biztonságos, mivel az adatok védelméről titkosított adatkapcsolat és nemzetközi biztonsági szabványok alkalmazása gondoskodik.</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9"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C. </a:t>
            </a:r>
            <a:r>
              <a:rPr lang="hu-HU" sz="2400" b="1" baseline="30000" dirty="0">
                <a:solidFill>
                  <a:srgbClr val="6E32A0"/>
                </a:solidFill>
              </a:rPr>
              <a:t>Hogyan intézhetjük bankügyeinket? </a:t>
            </a:r>
          </a:p>
        </p:txBody>
      </p:sp>
    </p:spTree>
    <p:extLst>
      <p:ext uri="{BB962C8B-B14F-4D97-AF65-F5344CB8AC3E}">
        <p14:creationId xmlns:p14="http://schemas.microsoft.com/office/powerpoint/2010/main" val="93413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9"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C. </a:t>
            </a:r>
            <a:r>
              <a:rPr lang="hu-HU" sz="2400" b="1" baseline="30000" dirty="0">
                <a:solidFill>
                  <a:srgbClr val="6E32A0"/>
                </a:solidFill>
              </a:rPr>
              <a:t>Hogyan intézhetjük bankügyeinket? </a:t>
            </a:r>
          </a:p>
        </p:txBody>
      </p:sp>
      <p:sp>
        <p:nvSpPr>
          <p:cNvPr id="6" name="Lekerekített téglalap 5"/>
          <p:cNvSpPr/>
          <p:nvPr/>
        </p:nvSpPr>
        <p:spPr>
          <a:xfrm>
            <a:off x="330200" y="947324"/>
            <a:ext cx="11558702" cy="5402676"/>
          </a:xfrm>
          <a:prstGeom prst="roundRect">
            <a:avLst>
              <a:gd name="adj" fmla="val 65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431800" y="1094207"/>
            <a:ext cx="11457101" cy="5262979"/>
          </a:xfrm>
          <a:prstGeom prst="rect">
            <a:avLst/>
          </a:prstGeom>
        </p:spPr>
        <p:txBody>
          <a:bodyPr wrap="square">
            <a:spAutoFit/>
          </a:bodyPr>
          <a:lstStyle/>
          <a:p>
            <a:pPr algn="just"/>
            <a:r>
              <a:rPr lang="hu-HU" sz="3600" b="1" baseline="30000" dirty="0"/>
              <a:t>Jó, ha tudod!</a:t>
            </a:r>
          </a:p>
          <a:p>
            <a:pPr algn="just"/>
            <a:r>
              <a:rPr lang="hu-HU" sz="3600" baseline="30000" dirty="0"/>
              <a:t>Van néhány fontos szabály, amelyet érdemes betartani, hogy az elektronikus </a:t>
            </a:r>
            <a:r>
              <a:rPr lang="hu-HU" sz="3600" baseline="30000" dirty="0" err="1"/>
              <a:t>bankolás</a:t>
            </a:r>
            <a:r>
              <a:rPr lang="hu-HU" sz="3600" baseline="30000" dirty="0"/>
              <a:t> biztonságos legyen:</a:t>
            </a:r>
          </a:p>
          <a:p>
            <a:pPr algn="just"/>
            <a:r>
              <a:rPr lang="hu-HU" sz="3600" baseline="30000" dirty="0"/>
              <a:t>• Ne adj lehetőséget arra, hogy a bankkártya adataidat vagy PIN-kódodat más is láthassa!</a:t>
            </a:r>
          </a:p>
          <a:p>
            <a:pPr algn="just"/>
            <a:r>
              <a:rPr lang="hu-HU" sz="3600" baseline="30000" dirty="0"/>
              <a:t>• Ne használj nyilvános internetet (például internetkávézóban) vagy jelszóval nem védett </a:t>
            </a:r>
            <a:r>
              <a:rPr lang="hu-HU" sz="3600" baseline="30000" dirty="0" err="1"/>
              <a:t>wifihálózatot</a:t>
            </a:r>
            <a:r>
              <a:rPr lang="hu-HU" sz="3600" baseline="30000" dirty="0"/>
              <a:t> bankügyeid intézésére!</a:t>
            </a:r>
          </a:p>
          <a:p>
            <a:pPr algn="just"/>
            <a:r>
              <a:rPr lang="hu-HU" sz="3600" baseline="30000" dirty="0"/>
              <a:t>• Ha mégis nyilvános helyen intézed pénzügyeidet, a művelet után azonnal változtasd meg a belépési jelszót! </a:t>
            </a:r>
          </a:p>
          <a:p>
            <a:pPr algn="just"/>
            <a:r>
              <a:rPr lang="hu-HU" sz="3600" baseline="30000" dirty="0"/>
              <a:t>• Azonnal jelezd a banknak, ha jogosulatlan vagy annak tűnő műveletet észlelsz a bankszámládon (például a banktól kapott </a:t>
            </a:r>
            <a:r>
              <a:rPr lang="hu-HU" sz="3600" baseline="30000" dirty="0" err="1"/>
              <a:t>sms-ből</a:t>
            </a:r>
            <a:r>
              <a:rPr lang="hu-HU" sz="3600" baseline="30000" dirty="0"/>
              <a:t> értesülsz róla, vagy ilyet fedezel fel az internetbankban vagy a számlakivonaton)! </a:t>
            </a:r>
          </a:p>
          <a:p>
            <a:pPr algn="just"/>
            <a:r>
              <a:rPr lang="hu-HU" sz="3600" baseline="30000" dirty="0"/>
              <a:t>• Mentsd el a bankod számát a telefonodba, hogy baj esetén rögtön kéznél legyen!</a:t>
            </a:r>
          </a:p>
          <a:p>
            <a:pPr algn="just"/>
            <a:r>
              <a:rPr lang="hu-HU" sz="3600" baseline="30000" dirty="0"/>
              <a:t>• A bejelentési kötelezettség kiterjed arra az esetre is, ha az elektronikus azonosító (PIN) kód illetéktelen személy tudomására jutott. </a:t>
            </a:r>
            <a:endParaRPr lang="hu-HU" sz="3600" b="0" i="0" u="none" strike="noStrike" baseline="30000" dirty="0">
              <a:solidFill>
                <a:srgbClr val="000000"/>
              </a:solidFill>
            </a:endParaRPr>
          </a:p>
        </p:txBody>
      </p:sp>
    </p:spTree>
    <p:extLst>
      <p:ext uri="{BB962C8B-B14F-4D97-AF65-F5344CB8AC3E}">
        <p14:creationId xmlns:p14="http://schemas.microsoft.com/office/powerpoint/2010/main" val="1625688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0"/>
            <a:ext cx="12192000" cy="1162050"/>
          </a:xfrm>
        </p:spPr>
        <p:txBody>
          <a:bodyPr>
            <a:normAutofit/>
          </a:bodyPr>
          <a:lstStyle/>
          <a:p>
            <a:r>
              <a:rPr lang="hu-HU" sz="7200" b="1" baseline="30000" dirty="0">
                <a:solidFill>
                  <a:srgbClr val="6E32A0"/>
                </a:solidFill>
              </a:rPr>
              <a:t>7–8. Korszerű pénzkezelés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94310" y="1283500"/>
            <a:ext cx="11784330" cy="5574500"/>
          </a:xfrm>
        </p:spPr>
        <p:txBody>
          <a:bodyPr>
            <a:noAutofit/>
          </a:bodyPr>
          <a:lstStyle/>
          <a:p>
            <a:pPr algn="just">
              <a:lnSpc>
                <a:spcPts val="3000"/>
              </a:lnSpc>
              <a:spcBef>
                <a:spcPts val="1200"/>
              </a:spcBef>
            </a:pPr>
            <a:r>
              <a:rPr lang="hu-HU" sz="3600" b="1" baseline="30000" dirty="0">
                <a:solidFill>
                  <a:srgbClr val="6E32A0"/>
                </a:solidFill>
              </a:rPr>
              <a:t>Hol érdemes a pénzünket tartani?</a:t>
            </a:r>
            <a:r>
              <a:rPr lang="hu-HU" sz="3600" baseline="30000" dirty="0">
                <a:solidFill>
                  <a:srgbClr val="6E32A0"/>
                </a:solidFill>
              </a:rPr>
              <a:t> </a:t>
            </a:r>
            <a:r>
              <a:rPr lang="hu-HU" sz="3600" baseline="30000" dirty="0"/>
              <a:t>A bankszámla a legkorszerűbb és legelterjedtebb pénzkezelési eszköz. Ma már szinte minden háztartásnak van olyan bankszámlája, amely megkönnyíti a pénzügyek intézését.</a:t>
            </a:r>
          </a:p>
          <a:p>
            <a:pPr algn="just">
              <a:lnSpc>
                <a:spcPts val="3000"/>
              </a:lnSpc>
              <a:spcBef>
                <a:spcPts val="1200"/>
              </a:spcBef>
            </a:pPr>
            <a:r>
              <a:rPr lang="hu-HU" sz="3600" b="1" baseline="30000" dirty="0">
                <a:solidFill>
                  <a:srgbClr val="6E32A0"/>
                </a:solidFill>
              </a:rPr>
              <a:t>Hogyan kell bankot és bankszámlát választani?</a:t>
            </a:r>
            <a:r>
              <a:rPr lang="hu-HU" sz="3600" baseline="30000" dirty="0">
                <a:solidFill>
                  <a:srgbClr val="6E32A0"/>
                </a:solidFill>
              </a:rPr>
              <a:t> </a:t>
            </a:r>
            <a:r>
              <a:rPr lang="hu-HU" sz="3600" baseline="30000" dirty="0"/>
              <a:t>Tájékozódjunk arról, hogy az általunk kiválasztott szolgáltatásoknak a szóba jöhető bankoknál mekkora a költsége! A bankok az általuk felszámított költségekről, díjakról kötelesek tájékoztatni az ügyfeleket a bankfiókokban és a saját honlapjukon keresztül. </a:t>
            </a:r>
          </a:p>
          <a:p>
            <a:pPr algn="just">
              <a:lnSpc>
                <a:spcPts val="3000"/>
              </a:lnSpc>
              <a:spcBef>
                <a:spcPts val="1200"/>
              </a:spcBef>
            </a:pPr>
            <a:r>
              <a:rPr lang="hu-HU" sz="3600" b="1" baseline="30000" dirty="0">
                <a:solidFill>
                  <a:srgbClr val="6E32A0"/>
                </a:solidFill>
              </a:rPr>
              <a:t>Hogyan intézhetjük bankügyeinket?</a:t>
            </a:r>
            <a:r>
              <a:rPr lang="hu-HU" sz="3600" baseline="30000" dirty="0">
                <a:solidFill>
                  <a:srgbClr val="6E32A0"/>
                </a:solidFill>
              </a:rPr>
              <a:t> </a:t>
            </a:r>
            <a:r>
              <a:rPr lang="hu-HU" sz="3600" baseline="30000" dirty="0"/>
              <a:t>Ha tájékozódni akarunk a bankszámlát érintő műveletekről, vagy banki szolgáltatást akarunk igénybe venni, nem szükséges személyesen elmennünk a legközelebbi banki kirendeltséghez, hanem az interneten is tájékozódhatunk. Az elektronikus banki szolgáltatás alatt minden olyan elektronikus pénzügyi szolgáltatást értünk, amelynek segítségével egyszerűen, gyorsan, kényelmesen, biztonságosan – akár otthonról is vagy külföldről –, jellemzően a hét bármely napján és a nap 24 órájában intézhetjük  pénzügyeinket.</a:t>
            </a:r>
            <a:endParaRPr lang="hu-HU" sz="3600" dirty="0">
              <a:solidFill>
                <a:srgbClr val="6E32A0"/>
              </a:solidFill>
            </a:endParaRPr>
          </a:p>
        </p:txBody>
      </p:sp>
    </p:spTree>
    <p:extLst>
      <p:ext uri="{BB962C8B-B14F-4D97-AF65-F5344CB8AC3E}">
        <p14:creationId xmlns:p14="http://schemas.microsoft.com/office/powerpoint/2010/main" val="250228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269874" y="1443180"/>
            <a:ext cx="4606926" cy="3277312"/>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381633" y="1655816"/>
            <a:ext cx="4495167" cy="3155159"/>
          </a:xfrm>
          <a:prstGeom prst="rect">
            <a:avLst/>
          </a:prstGeom>
        </p:spPr>
        <p:txBody>
          <a:bodyPr wrap="square">
            <a:spAutoFit/>
          </a:bodyPr>
          <a:lstStyle/>
          <a:p>
            <a:pPr>
              <a:lnSpc>
                <a:spcPts val="3000"/>
              </a:lnSpc>
            </a:pPr>
            <a:r>
              <a:rPr lang="hu-HU" sz="3600" b="1" baseline="30000" dirty="0"/>
              <a:t>A költőpénz</a:t>
            </a:r>
          </a:p>
          <a:p>
            <a:pPr algn="just">
              <a:lnSpc>
                <a:spcPts val="3000"/>
              </a:lnSpc>
            </a:pPr>
            <a:r>
              <a:rPr lang="hu-HU" sz="3600" baseline="30000" dirty="0"/>
              <a:t>Évinek kollégistaként nap mint nap szüksége lehet pénzre, ám eddig nem gazdálkodott önállóan. Így a Molnár szülők döntés előtt állnak: adjanak-e neki előre egy nagyobb összeget, vagy keressenek valamilyen más megoldást.</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sp>
        <p:nvSpPr>
          <p:cNvPr id="11" name="Lekerekített téglalap 10"/>
          <p:cNvSpPr/>
          <p:nvPr/>
        </p:nvSpPr>
        <p:spPr>
          <a:xfrm>
            <a:off x="269874" y="4936243"/>
            <a:ext cx="11655424" cy="1656851"/>
          </a:xfrm>
          <a:prstGeom prst="roundRect">
            <a:avLst>
              <a:gd name="adj" fmla="val 11522"/>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318131" y="5141925"/>
            <a:ext cx="11607167" cy="1554272"/>
          </a:xfrm>
          <a:prstGeom prst="rect">
            <a:avLst/>
          </a:prstGeom>
        </p:spPr>
        <p:txBody>
          <a:bodyPr wrap="square">
            <a:spAutoFit/>
          </a:bodyPr>
          <a:lstStyle/>
          <a:p>
            <a:pPr algn="just">
              <a:lnSpc>
                <a:spcPts val="3000"/>
              </a:lnSpc>
              <a:spcBef>
                <a:spcPts val="1200"/>
              </a:spcBef>
            </a:pPr>
            <a:r>
              <a:rPr lang="hu-HU" sz="3600" baseline="30000" dirty="0"/>
              <a:t>Gondold át, milyen veszélyei lehetnek annak, ha valaki sok pénzt hord magánál! </a:t>
            </a:r>
          </a:p>
          <a:p>
            <a:pPr algn="just">
              <a:lnSpc>
                <a:spcPts val="3000"/>
              </a:lnSpc>
              <a:spcBef>
                <a:spcPts val="1200"/>
              </a:spcBef>
            </a:pPr>
            <a:r>
              <a:rPr lang="hu-HU" sz="3600" baseline="30000" dirty="0"/>
              <a:t>Milyen alternatív megoldások jöhetnek számításba a pénz tárolására? </a:t>
            </a:r>
          </a:p>
          <a:p>
            <a:pPr algn="just">
              <a:lnSpc>
                <a:spcPts val="3000"/>
              </a:lnSpc>
              <a:spcBef>
                <a:spcPts val="1200"/>
              </a:spcBef>
            </a:pPr>
            <a:r>
              <a:rPr lang="hu-HU" sz="3600" baseline="30000" dirty="0"/>
              <a:t>Mi a véleményed, miért ragaszkodnak egyesek ahhoz, hogy készpénzben tartsák a pénzüket? </a:t>
            </a:r>
            <a:endParaRPr lang="hu-HU" sz="3600" i="0" u="none" strike="noStrike" baseline="30000" dirty="0">
              <a:solidFill>
                <a:srgbClr val="000000"/>
              </a:solidFill>
            </a:endParaRP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A. </a:t>
            </a:r>
            <a:r>
              <a:rPr lang="hu-HU" sz="4800" b="1" baseline="30000" dirty="0">
                <a:solidFill>
                  <a:srgbClr val="6E32A0"/>
                </a:solidFill>
              </a:rPr>
              <a:t>Hol érdemes a pénzünket tartani?  </a:t>
            </a:r>
          </a:p>
        </p:txBody>
      </p:sp>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t="15086" b="19268"/>
          <a:stretch/>
        </p:blipFill>
        <p:spPr>
          <a:xfrm>
            <a:off x="5145088" y="1444492"/>
            <a:ext cx="6778624" cy="3276000"/>
          </a:xfrm>
          <a:prstGeom prst="rect">
            <a:avLst/>
          </a:prstGeom>
        </p:spPr>
      </p:pic>
    </p:spTree>
    <p:extLst>
      <p:ext uri="{BB962C8B-B14F-4D97-AF65-F5344CB8AC3E}">
        <p14:creationId xmlns:p14="http://schemas.microsoft.com/office/powerpoint/2010/main" val="34422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307975" y="1446570"/>
            <a:ext cx="3673476" cy="5116155"/>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419735" y="1672467"/>
            <a:ext cx="3485516" cy="5093702"/>
          </a:xfrm>
          <a:prstGeom prst="rect">
            <a:avLst/>
          </a:prstGeom>
        </p:spPr>
        <p:txBody>
          <a:bodyPr wrap="square">
            <a:spAutoFit/>
          </a:bodyPr>
          <a:lstStyle/>
          <a:p>
            <a:pPr>
              <a:lnSpc>
                <a:spcPts val="3000"/>
              </a:lnSpc>
            </a:pPr>
            <a:r>
              <a:rPr lang="hu-HU" sz="3600" b="1" baseline="30000" dirty="0"/>
              <a:t>Számlára fel!  </a:t>
            </a:r>
          </a:p>
          <a:p>
            <a:pPr algn="just">
              <a:lnSpc>
                <a:spcPts val="3000"/>
              </a:lnSpc>
            </a:pPr>
            <a:r>
              <a:rPr lang="hu-HU" sz="3600" baseline="30000" dirty="0"/>
              <a:t>A Molnár szülők hosszas tanakodás után arra jutottak, hogy bankszámlát nyitnak Évi számára. A lány örül a döntésnek, mert így nem kell sok készpénzt magánál tartania. Büszkeséggel tölti el, hogy mostantól bankkártyával is tud fizetni a boltokban, mint a felnőttek.     </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sp>
        <p:nvSpPr>
          <p:cNvPr id="14" name="Téglalap 13"/>
          <p:cNvSpPr/>
          <p:nvPr/>
        </p:nvSpPr>
        <p:spPr>
          <a:xfrm>
            <a:off x="0" y="858405"/>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Hogyan kell bankot és bankszámlát választani?</a:t>
            </a:r>
          </a:p>
        </p:txBody>
      </p:sp>
      <p:sp>
        <p:nvSpPr>
          <p:cNvPr id="8" name="Lekerekített téglalap 7"/>
          <p:cNvSpPr/>
          <p:nvPr/>
        </p:nvSpPr>
        <p:spPr>
          <a:xfrm>
            <a:off x="4200526" y="1443181"/>
            <a:ext cx="7410449" cy="3376470"/>
          </a:xfrm>
          <a:prstGeom prst="roundRect">
            <a:avLst>
              <a:gd name="adj" fmla="val 6333"/>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4410075" y="1686460"/>
            <a:ext cx="7056339" cy="3046988"/>
          </a:xfrm>
          <a:prstGeom prst="rect">
            <a:avLst/>
          </a:prstGeom>
        </p:spPr>
        <p:txBody>
          <a:bodyPr wrap="square">
            <a:spAutoFit/>
          </a:bodyPr>
          <a:lstStyle/>
          <a:p>
            <a:pPr algn="just"/>
            <a:r>
              <a:rPr lang="hu-HU" sz="3600" baseline="30000" dirty="0"/>
              <a:t>  </a:t>
            </a:r>
            <a:br>
              <a:rPr lang="hu-HU" sz="3600" baseline="30000" dirty="0"/>
            </a:br>
            <a:r>
              <a:rPr lang="hu-HU" sz="3600" baseline="30000" dirty="0"/>
              <a:t>Tekintsd át a következő banki dokumentumot, és foglald össze, milyen szempontokra érdemes figyelni egy bankszámla nyitásakor!</a:t>
            </a:r>
          </a:p>
          <a:p>
            <a:pPr algn="just"/>
            <a:r>
              <a:rPr lang="hu-HU" sz="3600" baseline="30000" dirty="0"/>
              <a:t>  </a:t>
            </a:r>
            <a:br>
              <a:rPr lang="hu-HU" sz="3600" baseline="30000" dirty="0"/>
            </a:br>
            <a:r>
              <a:rPr lang="hu-HU" sz="3600" baseline="30000" dirty="0"/>
              <a:t>Tegyél javaslatot, hogy Évi melyik típusú bankszámlacsomagot válassza! Nézz utána különböző junior számlacsomagoknak néhány bank honlapján!</a:t>
            </a:r>
            <a:endParaRPr lang="hu-HU" sz="3600" i="0" u="none" strike="noStrike" baseline="30000" dirty="0">
              <a:solidFill>
                <a:srgbClr val="000000"/>
              </a:solidFill>
            </a:endParaRPr>
          </a:p>
        </p:txBody>
      </p:sp>
    </p:spTree>
    <p:extLst>
      <p:ext uri="{BB962C8B-B14F-4D97-AF65-F5344CB8AC3E}">
        <p14:creationId xmlns:p14="http://schemas.microsoft.com/office/powerpoint/2010/main" val="494815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pic>
        <p:nvPicPr>
          <p:cNvPr id="6" name="Kép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46" y="-66675"/>
            <a:ext cx="5639773" cy="7286624"/>
          </a:xfrm>
          <a:prstGeom prst="rect">
            <a:avLst/>
          </a:prstGeom>
          <a:solidFill>
            <a:schemeClr val="bg1"/>
          </a:solid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B. </a:t>
            </a:r>
            <a:r>
              <a:rPr lang="hu-HU" sz="2400" b="1" baseline="30000" dirty="0">
                <a:solidFill>
                  <a:srgbClr val="6E32A0"/>
                </a:solidFill>
              </a:rPr>
              <a:t>Hogyan kell bankot és bankszámlát választani?</a:t>
            </a:r>
          </a:p>
        </p:txBody>
      </p:sp>
      <p:sp>
        <p:nvSpPr>
          <p:cNvPr id="10" name="Téglalapbuborék 9"/>
          <p:cNvSpPr/>
          <p:nvPr/>
        </p:nvSpPr>
        <p:spPr>
          <a:xfrm>
            <a:off x="4520426" y="819151"/>
            <a:ext cx="6200775" cy="2381249"/>
          </a:xfrm>
          <a:custGeom>
            <a:avLst/>
            <a:gdLst>
              <a:gd name="connsiteX0" fmla="*/ 0 w 8162925"/>
              <a:gd name="connsiteY0" fmla="*/ 0 h 1085849"/>
              <a:gd name="connsiteX1" fmla="*/ 1360488 w 8162925"/>
              <a:gd name="connsiteY1" fmla="*/ 0 h 1085849"/>
              <a:gd name="connsiteX2" fmla="*/ 1360488 w 8162925"/>
              <a:gd name="connsiteY2" fmla="*/ 0 h 1085849"/>
              <a:gd name="connsiteX3" fmla="*/ 3401219 w 8162925"/>
              <a:gd name="connsiteY3" fmla="*/ 0 h 1085849"/>
              <a:gd name="connsiteX4" fmla="*/ 8162925 w 8162925"/>
              <a:gd name="connsiteY4" fmla="*/ 0 h 1085849"/>
              <a:gd name="connsiteX5" fmla="*/ 8162925 w 8162925"/>
              <a:gd name="connsiteY5" fmla="*/ 633412 h 1085849"/>
              <a:gd name="connsiteX6" fmla="*/ 8162925 w 8162925"/>
              <a:gd name="connsiteY6" fmla="*/ 633412 h 1085849"/>
              <a:gd name="connsiteX7" fmla="*/ 8162925 w 8162925"/>
              <a:gd name="connsiteY7" fmla="*/ 904874 h 1085849"/>
              <a:gd name="connsiteX8" fmla="*/ 8162925 w 8162925"/>
              <a:gd name="connsiteY8" fmla="*/ 1085849 h 1085849"/>
              <a:gd name="connsiteX9" fmla="*/ 3401219 w 8162925"/>
              <a:gd name="connsiteY9" fmla="*/ 1085849 h 1085849"/>
              <a:gd name="connsiteX10" fmla="*/ 933267 w 8162925"/>
              <a:gd name="connsiteY10" fmla="*/ 2388390 h 1085849"/>
              <a:gd name="connsiteX11" fmla="*/ 1360488 w 8162925"/>
              <a:gd name="connsiteY11" fmla="*/ 1085849 h 1085849"/>
              <a:gd name="connsiteX12" fmla="*/ 0 w 8162925"/>
              <a:gd name="connsiteY12" fmla="*/ 1085849 h 1085849"/>
              <a:gd name="connsiteX13" fmla="*/ 0 w 8162925"/>
              <a:gd name="connsiteY13" fmla="*/ 904874 h 1085849"/>
              <a:gd name="connsiteX14" fmla="*/ 0 w 8162925"/>
              <a:gd name="connsiteY14" fmla="*/ 633412 h 1085849"/>
              <a:gd name="connsiteX15" fmla="*/ 0 w 8162925"/>
              <a:gd name="connsiteY15" fmla="*/ 633412 h 1085849"/>
              <a:gd name="connsiteX16" fmla="*/ 0 w 8162925"/>
              <a:gd name="connsiteY16" fmla="*/ 0 h 1085849"/>
              <a:gd name="connsiteX0" fmla="*/ 0 w 8162925"/>
              <a:gd name="connsiteY0" fmla="*/ 0 h 2388390"/>
              <a:gd name="connsiteX1" fmla="*/ 1360488 w 8162925"/>
              <a:gd name="connsiteY1" fmla="*/ 0 h 2388390"/>
              <a:gd name="connsiteX2" fmla="*/ 1360488 w 8162925"/>
              <a:gd name="connsiteY2" fmla="*/ 0 h 2388390"/>
              <a:gd name="connsiteX3" fmla="*/ 3401219 w 8162925"/>
              <a:gd name="connsiteY3" fmla="*/ 0 h 2388390"/>
              <a:gd name="connsiteX4" fmla="*/ 8162925 w 8162925"/>
              <a:gd name="connsiteY4" fmla="*/ 0 h 2388390"/>
              <a:gd name="connsiteX5" fmla="*/ 8162925 w 8162925"/>
              <a:gd name="connsiteY5" fmla="*/ 633412 h 2388390"/>
              <a:gd name="connsiteX6" fmla="*/ 8162925 w 8162925"/>
              <a:gd name="connsiteY6" fmla="*/ 633412 h 2388390"/>
              <a:gd name="connsiteX7" fmla="*/ 8162925 w 8162925"/>
              <a:gd name="connsiteY7" fmla="*/ 904874 h 2388390"/>
              <a:gd name="connsiteX8" fmla="*/ 8162925 w 8162925"/>
              <a:gd name="connsiteY8" fmla="*/ 1085849 h 2388390"/>
              <a:gd name="connsiteX9" fmla="*/ 1705769 w 8162925"/>
              <a:gd name="connsiteY9" fmla="*/ 1085849 h 2388390"/>
              <a:gd name="connsiteX10" fmla="*/ 933267 w 8162925"/>
              <a:gd name="connsiteY10" fmla="*/ 2388390 h 2388390"/>
              <a:gd name="connsiteX11" fmla="*/ 1360488 w 8162925"/>
              <a:gd name="connsiteY11" fmla="*/ 1085849 h 2388390"/>
              <a:gd name="connsiteX12" fmla="*/ 0 w 8162925"/>
              <a:gd name="connsiteY12" fmla="*/ 1085849 h 2388390"/>
              <a:gd name="connsiteX13" fmla="*/ 0 w 8162925"/>
              <a:gd name="connsiteY13" fmla="*/ 904874 h 2388390"/>
              <a:gd name="connsiteX14" fmla="*/ 0 w 8162925"/>
              <a:gd name="connsiteY14" fmla="*/ 633412 h 2388390"/>
              <a:gd name="connsiteX15" fmla="*/ 0 w 8162925"/>
              <a:gd name="connsiteY15" fmla="*/ 633412 h 2388390"/>
              <a:gd name="connsiteX16" fmla="*/ 0 w 8162925"/>
              <a:gd name="connsiteY16" fmla="*/ 0 h 2388390"/>
              <a:gd name="connsiteX0" fmla="*/ 0 w 8162925"/>
              <a:gd name="connsiteY0" fmla="*/ 0 h 1796979"/>
              <a:gd name="connsiteX1" fmla="*/ 1360488 w 8162925"/>
              <a:gd name="connsiteY1" fmla="*/ 0 h 1796979"/>
              <a:gd name="connsiteX2" fmla="*/ 1360488 w 8162925"/>
              <a:gd name="connsiteY2" fmla="*/ 0 h 1796979"/>
              <a:gd name="connsiteX3" fmla="*/ 3401219 w 8162925"/>
              <a:gd name="connsiteY3" fmla="*/ 0 h 1796979"/>
              <a:gd name="connsiteX4" fmla="*/ 8162925 w 8162925"/>
              <a:gd name="connsiteY4" fmla="*/ 0 h 1796979"/>
              <a:gd name="connsiteX5" fmla="*/ 8162925 w 8162925"/>
              <a:gd name="connsiteY5" fmla="*/ 633412 h 1796979"/>
              <a:gd name="connsiteX6" fmla="*/ 8162925 w 8162925"/>
              <a:gd name="connsiteY6" fmla="*/ 633412 h 1796979"/>
              <a:gd name="connsiteX7" fmla="*/ 8162925 w 8162925"/>
              <a:gd name="connsiteY7" fmla="*/ 904874 h 1796979"/>
              <a:gd name="connsiteX8" fmla="*/ 8162925 w 8162925"/>
              <a:gd name="connsiteY8" fmla="*/ 1085849 h 1796979"/>
              <a:gd name="connsiteX9" fmla="*/ 1705769 w 8162925"/>
              <a:gd name="connsiteY9" fmla="*/ 1085849 h 1796979"/>
              <a:gd name="connsiteX10" fmla="*/ 481860 w 8162925"/>
              <a:gd name="connsiteY10" fmla="*/ 1796979 h 1796979"/>
              <a:gd name="connsiteX11" fmla="*/ 1360488 w 8162925"/>
              <a:gd name="connsiteY11" fmla="*/ 1085849 h 1796979"/>
              <a:gd name="connsiteX12" fmla="*/ 0 w 8162925"/>
              <a:gd name="connsiteY12" fmla="*/ 1085849 h 1796979"/>
              <a:gd name="connsiteX13" fmla="*/ 0 w 8162925"/>
              <a:gd name="connsiteY13" fmla="*/ 904874 h 1796979"/>
              <a:gd name="connsiteX14" fmla="*/ 0 w 8162925"/>
              <a:gd name="connsiteY14" fmla="*/ 633412 h 1796979"/>
              <a:gd name="connsiteX15" fmla="*/ 0 w 8162925"/>
              <a:gd name="connsiteY15" fmla="*/ 633412 h 1796979"/>
              <a:gd name="connsiteX16" fmla="*/ 0 w 8162925"/>
              <a:gd name="connsiteY16" fmla="*/ 0 h 1796979"/>
              <a:gd name="connsiteX0" fmla="*/ 0 w 8162925"/>
              <a:gd name="connsiteY0" fmla="*/ 0 h 1895548"/>
              <a:gd name="connsiteX1" fmla="*/ 1360488 w 8162925"/>
              <a:gd name="connsiteY1" fmla="*/ 0 h 1895548"/>
              <a:gd name="connsiteX2" fmla="*/ 1360488 w 8162925"/>
              <a:gd name="connsiteY2" fmla="*/ 0 h 1895548"/>
              <a:gd name="connsiteX3" fmla="*/ 3401219 w 8162925"/>
              <a:gd name="connsiteY3" fmla="*/ 0 h 1895548"/>
              <a:gd name="connsiteX4" fmla="*/ 8162925 w 8162925"/>
              <a:gd name="connsiteY4" fmla="*/ 0 h 1895548"/>
              <a:gd name="connsiteX5" fmla="*/ 8162925 w 8162925"/>
              <a:gd name="connsiteY5" fmla="*/ 633412 h 1895548"/>
              <a:gd name="connsiteX6" fmla="*/ 8162925 w 8162925"/>
              <a:gd name="connsiteY6" fmla="*/ 633412 h 1895548"/>
              <a:gd name="connsiteX7" fmla="*/ 8162925 w 8162925"/>
              <a:gd name="connsiteY7" fmla="*/ 904874 h 1895548"/>
              <a:gd name="connsiteX8" fmla="*/ 8162925 w 8162925"/>
              <a:gd name="connsiteY8" fmla="*/ 1085849 h 1895548"/>
              <a:gd name="connsiteX9" fmla="*/ 1705769 w 8162925"/>
              <a:gd name="connsiteY9" fmla="*/ 1085849 h 1895548"/>
              <a:gd name="connsiteX10" fmla="*/ 1359594 w 8162925"/>
              <a:gd name="connsiteY10" fmla="*/ 1895548 h 1895548"/>
              <a:gd name="connsiteX11" fmla="*/ 1360488 w 8162925"/>
              <a:gd name="connsiteY11" fmla="*/ 1085849 h 1895548"/>
              <a:gd name="connsiteX12" fmla="*/ 0 w 8162925"/>
              <a:gd name="connsiteY12" fmla="*/ 1085849 h 1895548"/>
              <a:gd name="connsiteX13" fmla="*/ 0 w 8162925"/>
              <a:gd name="connsiteY13" fmla="*/ 904874 h 1895548"/>
              <a:gd name="connsiteX14" fmla="*/ 0 w 8162925"/>
              <a:gd name="connsiteY14" fmla="*/ 633412 h 1895548"/>
              <a:gd name="connsiteX15" fmla="*/ 0 w 8162925"/>
              <a:gd name="connsiteY15" fmla="*/ 633412 h 1895548"/>
              <a:gd name="connsiteX16" fmla="*/ 0 w 8162925"/>
              <a:gd name="connsiteY16" fmla="*/ 0 h 189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62925" h="1895548">
                <a:moveTo>
                  <a:pt x="0" y="0"/>
                </a:moveTo>
                <a:lnTo>
                  <a:pt x="1360488" y="0"/>
                </a:lnTo>
                <a:lnTo>
                  <a:pt x="1360488" y="0"/>
                </a:lnTo>
                <a:lnTo>
                  <a:pt x="3401219" y="0"/>
                </a:lnTo>
                <a:lnTo>
                  <a:pt x="8162925" y="0"/>
                </a:lnTo>
                <a:lnTo>
                  <a:pt x="8162925" y="633412"/>
                </a:lnTo>
                <a:lnTo>
                  <a:pt x="8162925" y="633412"/>
                </a:lnTo>
                <a:lnTo>
                  <a:pt x="8162925" y="904874"/>
                </a:lnTo>
                <a:lnTo>
                  <a:pt x="8162925" y="1085849"/>
                </a:lnTo>
                <a:lnTo>
                  <a:pt x="1705769" y="1085849"/>
                </a:lnTo>
                <a:lnTo>
                  <a:pt x="1359594" y="1895548"/>
                </a:lnTo>
                <a:lnTo>
                  <a:pt x="1360488" y="1085849"/>
                </a:lnTo>
                <a:lnTo>
                  <a:pt x="0" y="1085849"/>
                </a:lnTo>
                <a:lnTo>
                  <a:pt x="0" y="904874"/>
                </a:lnTo>
                <a:lnTo>
                  <a:pt x="0" y="633412"/>
                </a:lnTo>
                <a:lnTo>
                  <a:pt x="0" y="633412"/>
                </a:lnTo>
                <a:lnTo>
                  <a:pt x="0" y="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4581525" y="904874"/>
            <a:ext cx="6200775" cy="1323439"/>
          </a:xfrm>
          <a:prstGeom prst="rect">
            <a:avLst/>
          </a:prstGeom>
        </p:spPr>
        <p:txBody>
          <a:bodyPr wrap="square">
            <a:spAutoFit/>
          </a:bodyPr>
          <a:lstStyle/>
          <a:p>
            <a:r>
              <a:rPr lang="hu-HU" sz="2400" baseline="30000" dirty="0">
                <a:solidFill>
                  <a:srgbClr val="000000"/>
                </a:solidFill>
              </a:rPr>
              <a:t>A bankok általában olcsóbban nyújtják azokat a szolgáltatásokat, amelyeket gépekkel (automatikusan) végre tudnak hajtani, mint például az interneten keresztül indított átutalási megbízást; és drágábban azokat, amelyekhez élőmunkát, vagyis bankfióki ügyintézőt vagy telefonközpontos (</a:t>
            </a:r>
            <a:r>
              <a:rPr lang="hu-HU" sz="2400" baseline="30000" dirty="0" err="1">
                <a:solidFill>
                  <a:srgbClr val="000000"/>
                </a:solidFill>
              </a:rPr>
              <a:t>call</a:t>
            </a:r>
            <a:r>
              <a:rPr lang="hu-HU" sz="2400" baseline="30000" dirty="0">
                <a:solidFill>
                  <a:srgbClr val="000000"/>
                </a:solidFill>
              </a:rPr>
              <a:t> center) munkatársat kell igénybe venni. </a:t>
            </a:r>
          </a:p>
        </p:txBody>
      </p:sp>
      <p:sp>
        <p:nvSpPr>
          <p:cNvPr id="15" name="Téglalapbuborék 14"/>
          <p:cNvSpPr/>
          <p:nvPr/>
        </p:nvSpPr>
        <p:spPr>
          <a:xfrm rot="5400000">
            <a:off x="7769021" y="631962"/>
            <a:ext cx="606827" cy="6638928"/>
          </a:xfrm>
          <a:prstGeom prst="wedgeRectCallout">
            <a:avLst>
              <a:gd name="adj1" fmla="val -28326"/>
              <a:gd name="adj2" fmla="val 6284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Téglalapbuborék 15"/>
          <p:cNvSpPr/>
          <p:nvPr/>
        </p:nvSpPr>
        <p:spPr>
          <a:xfrm rot="10800000">
            <a:off x="3544930" y="4387549"/>
            <a:ext cx="8151769" cy="2061767"/>
          </a:xfrm>
          <a:custGeom>
            <a:avLst/>
            <a:gdLst>
              <a:gd name="connsiteX0" fmla="*/ 0 w 6067426"/>
              <a:gd name="connsiteY0" fmla="*/ 0 h 1153875"/>
              <a:gd name="connsiteX1" fmla="*/ 3539332 w 6067426"/>
              <a:gd name="connsiteY1" fmla="*/ 0 h 1153875"/>
              <a:gd name="connsiteX2" fmla="*/ 3539332 w 6067426"/>
              <a:gd name="connsiteY2" fmla="*/ 0 h 1153875"/>
              <a:gd name="connsiteX3" fmla="*/ 5056188 w 6067426"/>
              <a:gd name="connsiteY3" fmla="*/ 0 h 1153875"/>
              <a:gd name="connsiteX4" fmla="*/ 6067426 w 6067426"/>
              <a:gd name="connsiteY4" fmla="*/ 0 h 1153875"/>
              <a:gd name="connsiteX5" fmla="*/ 6067426 w 6067426"/>
              <a:gd name="connsiteY5" fmla="*/ 673094 h 1153875"/>
              <a:gd name="connsiteX6" fmla="*/ 6067426 w 6067426"/>
              <a:gd name="connsiteY6" fmla="*/ 673094 h 1153875"/>
              <a:gd name="connsiteX7" fmla="*/ 6067426 w 6067426"/>
              <a:gd name="connsiteY7" fmla="*/ 961563 h 1153875"/>
              <a:gd name="connsiteX8" fmla="*/ 6067426 w 6067426"/>
              <a:gd name="connsiteY8" fmla="*/ 1153875 h 1153875"/>
              <a:gd name="connsiteX9" fmla="*/ 5056188 w 6067426"/>
              <a:gd name="connsiteY9" fmla="*/ 1153875 h 1153875"/>
              <a:gd name="connsiteX10" fmla="*/ 8151769 w 6067426"/>
              <a:gd name="connsiteY10" fmla="*/ 2061767 h 1153875"/>
              <a:gd name="connsiteX11" fmla="*/ 3539332 w 6067426"/>
              <a:gd name="connsiteY11" fmla="*/ 1153875 h 1153875"/>
              <a:gd name="connsiteX12" fmla="*/ 0 w 6067426"/>
              <a:gd name="connsiteY12" fmla="*/ 1153875 h 1153875"/>
              <a:gd name="connsiteX13" fmla="*/ 0 w 6067426"/>
              <a:gd name="connsiteY13" fmla="*/ 961563 h 1153875"/>
              <a:gd name="connsiteX14" fmla="*/ 0 w 6067426"/>
              <a:gd name="connsiteY14" fmla="*/ 673094 h 1153875"/>
              <a:gd name="connsiteX15" fmla="*/ 0 w 6067426"/>
              <a:gd name="connsiteY15" fmla="*/ 673094 h 1153875"/>
              <a:gd name="connsiteX16" fmla="*/ 0 w 6067426"/>
              <a:gd name="connsiteY16" fmla="*/ 0 h 1153875"/>
              <a:gd name="connsiteX0" fmla="*/ 0 w 8151769"/>
              <a:gd name="connsiteY0" fmla="*/ 0 h 2061767"/>
              <a:gd name="connsiteX1" fmla="*/ 3539332 w 8151769"/>
              <a:gd name="connsiteY1" fmla="*/ 0 h 2061767"/>
              <a:gd name="connsiteX2" fmla="*/ 3539332 w 8151769"/>
              <a:gd name="connsiteY2" fmla="*/ 0 h 2061767"/>
              <a:gd name="connsiteX3" fmla="*/ 5056188 w 8151769"/>
              <a:gd name="connsiteY3" fmla="*/ 0 h 2061767"/>
              <a:gd name="connsiteX4" fmla="*/ 6067426 w 8151769"/>
              <a:gd name="connsiteY4" fmla="*/ 0 h 2061767"/>
              <a:gd name="connsiteX5" fmla="*/ 6067426 w 8151769"/>
              <a:gd name="connsiteY5" fmla="*/ 673094 h 2061767"/>
              <a:gd name="connsiteX6" fmla="*/ 6067426 w 8151769"/>
              <a:gd name="connsiteY6" fmla="*/ 673094 h 2061767"/>
              <a:gd name="connsiteX7" fmla="*/ 6067426 w 8151769"/>
              <a:gd name="connsiteY7" fmla="*/ 961563 h 2061767"/>
              <a:gd name="connsiteX8" fmla="*/ 6067426 w 8151769"/>
              <a:gd name="connsiteY8" fmla="*/ 1153875 h 2061767"/>
              <a:gd name="connsiteX9" fmla="*/ 5056188 w 8151769"/>
              <a:gd name="connsiteY9" fmla="*/ 1153875 h 2061767"/>
              <a:gd name="connsiteX10" fmla="*/ 8151769 w 8151769"/>
              <a:gd name="connsiteY10" fmla="*/ 2061767 h 2061767"/>
              <a:gd name="connsiteX11" fmla="*/ 4634707 w 8151769"/>
              <a:gd name="connsiteY11" fmla="*/ 1163400 h 2061767"/>
              <a:gd name="connsiteX12" fmla="*/ 0 w 8151769"/>
              <a:gd name="connsiteY12" fmla="*/ 1153875 h 2061767"/>
              <a:gd name="connsiteX13" fmla="*/ 0 w 8151769"/>
              <a:gd name="connsiteY13" fmla="*/ 961563 h 2061767"/>
              <a:gd name="connsiteX14" fmla="*/ 0 w 8151769"/>
              <a:gd name="connsiteY14" fmla="*/ 673094 h 2061767"/>
              <a:gd name="connsiteX15" fmla="*/ 0 w 8151769"/>
              <a:gd name="connsiteY15" fmla="*/ 673094 h 2061767"/>
              <a:gd name="connsiteX16" fmla="*/ 0 w 8151769"/>
              <a:gd name="connsiteY16" fmla="*/ 0 h 2061767"/>
              <a:gd name="connsiteX0" fmla="*/ 0 w 8151769"/>
              <a:gd name="connsiteY0" fmla="*/ 0 h 2061767"/>
              <a:gd name="connsiteX1" fmla="*/ 3539332 w 8151769"/>
              <a:gd name="connsiteY1" fmla="*/ 0 h 2061767"/>
              <a:gd name="connsiteX2" fmla="*/ 3539332 w 8151769"/>
              <a:gd name="connsiteY2" fmla="*/ 0 h 2061767"/>
              <a:gd name="connsiteX3" fmla="*/ 5056188 w 8151769"/>
              <a:gd name="connsiteY3" fmla="*/ 0 h 2061767"/>
              <a:gd name="connsiteX4" fmla="*/ 6067426 w 8151769"/>
              <a:gd name="connsiteY4" fmla="*/ 0 h 2061767"/>
              <a:gd name="connsiteX5" fmla="*/ 6067426 w 8151769"/>
              <a:gd name="connsiteY5" fmla="*/ 673094 h 2061767"/>
              <a:gd name="connsiteX6" fmla="*/ 6067426 w 8151769"/>
              <a:gd name="connsiteY6" fmla="*/ 673094 h 2061767"/>
              <a:gd name="connsiteX7" fmla="*/ 6067426 w 8151769"/>
              <a:gd name="connsiteY7" fmla="*/ 961563 h 2061767"/>
              <a:gd name="connsiteX8" fmla="*/ 6067426 w 8151769"/>
              <a:gd name="connsiteY8" fmla="*/ 1153875 h 2061767"/>
              <a:gd name="connsiteX9" fmla="*/ 5703888 w 8151769"/>
              <a:gd name="connsiteY9" fmla="*/ 1172925 h 2061767"/>
              <a:gd name="connsiteX10" fmla="*/ 8151769 w 8151769"/>
              <a:gd name="connsiteY10" fmla="*/ 2061767 h 2061767"/>
              <a:gd name="connsiteX11" fmla="*/ 4634707 w 8151769"/>
              <a:gd name="connsiteY11" fmla="*/ 1163400 h 2061767"/>
              <a:gd name="connsiteX12" fmla="*/ 0 w 8151769"/>
              <a:gd name="connsiteY12" fmla="*/ 1153875 h 2061767"/>
              <a:gd name="connsiteX13" fmla="*/ 0 w 8151769"/>
              <a:gd name="connsiteY13" fmla="*/ 961563 h 2061767"/>
              <a:gd name="connsiteX14" fmla="*/ 0 w 8151769"/>
              <a:gd name="connsiteY14" fmla="*/ 673094 h 2061767"/>
              <a:gd name="connsiteX15" fmla="*/ 0 w 8151769"/>
              <a:gd name="connsiteY15" fmla="*/ 673094 h 2061767"/>
              <a:gd name="connsiteX16" fmla="*/ 0 w 8151769"/>
              <a:gd name="connsiteY16" fmla="*/ 0 h 206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1769" h="2061767">
                <a:moveTo>
                  <a:pt x="0" y="0"/>
                </a:moveTo>
                <a:lnTo>
                  <a:pt x="3539332" y="0"/>
                </a:lnTo>
                <a:lnTo>
                  <a:pt x="3539332" y="0"/>
                </a:lnTo>
                <a:lnTo>
                  <a:pt x="5056188" y="0"/>
                </a:lnTo>
                <a:lnTo>
                  <a:pt x="6067426" y="0"/>
                </a:lnTo>
                <a:lnTo>
                  <a:pt x="6067426" y="673094"/>
                </a:lnTo>
                <a:lnTo>
                  <a:pt x="6067426" y="673094"/>
                </a:lnTo>
                <a:lnTo>
                  <a:pt x="6067426" y="961563"/>
                </a:lnTo>
                <a:lnTo>
                  <a:pt x="6067426" y="1153875"/>
                </a:lnTo>
                <a:lnTo>
                  <a:pt x="5703888" y="1172925"/>
                </a:lnTo>
                <a:lnTo>
                  <a:pt x="8151769" y="2061767"/>
                </a:lnTo>
                <a:lnTo>
                  <a:pt x="4634707" y="1163400"/>
                </a:lnTo>
                <a:lnTo>
                  <a:pt x="0" y="1153875"/>
                </a:lnTo>
                <a:lnTo>
                  <a:pt x="0" y="961563"/>
                </a:lnTo>
                <a:lnTo>
                  <a:pt x="0" y="673094"/>
                </a:lnTo>
                <a:lnTo>
                  <a:pt x="0" y="673094"/>
                </a:lnTo>
                <a:lnTo>
                  <a:pt x="0" y="0"/>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Téglalap 16"/>
          <p:cNvSpPr/>
          <p:nvPr/>
        </p:nvSpPr>
        <p:spPr>
          <a:xfrm>
            <a:off x="5640660" y="5403194"/>
            <a:ext cx="6056039" cy="1077218"/>
          </a:xfrm>
          <a:prstGeom prst="rect">
            <a:avLst/>
          </a:prstGeom>
        </p:spPr>
        <p:txBody>
          <a:bodyPr wrap="square">
            <a:spAutoFit/>
          </a:bodyPr>
          <a:lstStyle/>
          <a:p>
            <a:r>
              <a:rPr lang="hu-HU" sz="2400" baseline="30000" dirty="0"/>
              <a:t>Az életkor sok esetben meghatározza, hogy melyik számlacsomagot kik vehetik igénybe. Az „általános csomag” általában akkor lehet előnyös, ha sokat használjuk a bankszámlánkat, mert a fix díjak magasabbak ugyan, de az egyedi tranzakciós díjak alacsonyabbak.</a:t>
            </a:r>
            <a:endParaRPr lang="hu-HU" sz="2400" baseline="30000" dirty="0">
              <a:solidFill>
                <a:srgbClr val="000000"/>
              </a:solidFill>
              <a:latin typeface="Myriad Pro" panose="020B0503030403020204" pitchFamily="34" charset="0"/>
            </a:endParaRPr>
          </a:p>
        </p:txBody>
      </p:sp>
      <p:sp>
        <p:nvSpPr>
          <p:cNvPr id="18" name="Téglalap 17"/>
          <p:cNvSpPr/>
          <p:nvPr/>
        </p:nvSpPr>
        <p:spPr>
          <a:xfrm>
            <a:off x="4752974" y="3746723"/>
            <a:ext cx="6638926" cy="584775"/>
          </a:xfrm>
          <a:prstGeom prst="rect">
            <a:avLst/>
          </a:prstGeom>
        </p:spPr>
        <p:txBody>
          <a:bodyPr wrap="square">
            <a:spAutoFit/>
          </a:bodyPr>
          <a:lstStyle/>
          <a:p>
            <a:r>
              <a:rPr lang="hu-HU" sz="2400" baseline="30000" dirty="0"/>
              <a:t>A papíralapú számlakivonat fizikai előállítása és postázása jellemzően drágább, és nem környezetbarát módszer. </a:t>
            </a:r>
          </a:p>
        </p:txBody>
      </p:sp>
    </p:spTree>
    <p:extLst>
      <p:ext uri="{BB962C8B-B14F-4D97-AF65-F5344CB8AC3E}">
        <p14:creationId xmlns:p14="http://schemas.microsoft.com/office/powerpoint/2010/main" val="271494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307975" y="671118"/>
            <a:ext cx="4178300" cy="5891607"/>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419735" y="790575"/>
            <a:ext cx="3904616" cy="5975594"/>
          </a:xfrm>
          <a:prstGeom prst="rect">
            <a:avLst/>
          </a:prstGeom>
        </p:spPr>
        <p:txBody>
          <a:bodyPr wrap="square">
            <a:spAutoFit/>
          </a:bodyPr>
          <a:lstStyle/>
          <a:p>
            <a:pPr>
              <a:lnSpc>
                <a:spcPts val="3000"/>
              </a:lnSpc>
            </a:pPr>
            <a:r>
              <a:rPr lang="hu-HU" sz="3600" b="1" baseline="30000" dirty="0"/>
              <a:t>Fontoljuk meg! </a:t>
            </a:r>
          </a:p>
          <a:p>
            <a:pPr algn="just">
              <a:lnSpc>
                <a:spcPts val="3000"/>
              </a:lnSpc>
            </a:pPr>
            <a:r>
              <a:rPr lang="hu-HU" sz="3600" baseline="30000" dirty="0"/>
              <a:t>A Molnár szülők nem tudnak választani két közeli bank fiataloknak ajánlott számlacsomagja között. Az „A” Bank díjai a havi költségeket nézve igen kedvezőnek tűnnek, ám kiderül: a kínált bankkártya után évente 3 000 forint pluszköltséget is felszámolnak. A „B” Bank havi díja magasabb, viszont egyáltalán nem számítanak fel kártyadíjat. </a:t>
            </a:r>
          </a:p>
        </p:txBody>
      </p:sp>
      <p:sp>
        <p:nvSpPr>
          <p:cNvPr id="8" name="Lekerekített téglalap 7"/>
          <p:cNvSpPr/>
          <p:nvPr/>
        </p:nvSpPr>
        <p:spPr>
          <a:xfrm>
            <a:off x="4962524" y="3764901"/>
            <a:ext cx="6877049" cy="2797824"/>
          </a:xfrm>
          <a:prstGeom prst="roundRect">
            <a:avLst>
              <a:gd name="adj" fmla="val 6333"/>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5067300" y="4008180"/>
            <a:ext cx="6772274" cy="2554545"/>
          </a:xfrm>
          <a:prstGeom prst="rect">
            <a:avLst/>
          </a:prstGeom>
        </p:spPr>
        <p:txBody>
          <a:bodyPr wrap="square">
            <a:spAutoFit/>
          </a:bodyPr>
          <a:lstStyle/>
          <a:p>
            <a:pPr algn="just">
              <a:lnSpc>
                <a:spcPts val="3000"/>
              </a:lnSpc>
              <a:spcBef>
                <a:spcPts val="1200"/>
              </a:spcBef>
            </a:pPr>
            <a:r>
              <a:rPr lang="hu-HU" sz="3600" baseline="30000" dirty="0"/>
              <a:t>A következő táblázat alapján foglald össze, milyen típusú szolgáltatásokért számíthatnak fel a bankok díjat! </a:t>
            </a:r>
          </a:p>
          <a:p>
            <a:pPr algn="just">
              <a:lnSpc>
                <a:spcPts val="3000"/>
              </a:lnSpc>
              <a:spcBef>
                <a:spcPts val="1200"/>
              </a:spcBef>
            </a:pPr>
            <a:r>
              <a:rPr lang="hu-HU" sz="3600" baseline="30000" dirty="0"/>
              <a:t>Sorold fel, hogy a költségek mellett milyen egyéb szempontokat érdemes figyelembe venni bank és/vagy bankszámla választása során!!</a:t>
            </a: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B </a:t>
            </a:r>
            <a:r>
              <a:rPr lang="hu-HU" sz="2400" b="1" baseline="30000" dirty="0">
                <a:solidFill>
                  <a:srgbClr val="6E32A0"/>
                </a:solidFill>
              </a:rPr>
              <a:t>Hogyan kell bankot és bankszámlát választani?</a:t>
            </a:r>
          </a:p>
        </p:txBody>
      </p:sp>
      <p:pic>
        <p:nvPicPr>
          <p:cNvPr id="6" name="Kép 5"/>
          <p:cNvPicPr>
            <a:picLocks noChangeAspect="1"/>
          </p:cNvPicPr>
          <p:nvPr/>
        </p:nvPicPr>
        <p:blipFill rotWithShape="1">
          <a:blip r:embed="rId3">
            <a:extLst>
              <a:ext uri="{28A0092B-C50C-407E-A947-70E740481C1C}">
                <a14:useLocalDpi xmlns:a14="http://schemas.microsoft.com/office/drawing/2010/main" val="0"/>
              </a:ext>
            </a:extLst>
          </a:blip>
          <a:srcRect t="-2" b="48204"/>
          <a:stretch/>
        </p:blipFill>
        <p:spPr>
          <a:xfrm>
            <a:off x="4934880" y="671118"/>
            <a:ext cx="6904693" cy="2880000"/>
          </a:xfrm>
          <a:prstGeom prst="rect">
            <a:avLst/>
          </a:prstGeom>
        </p:spPr>
      </p:pic>
    </p:spTree>
    <p:extLst>
      <p:ext uri="{BB962C8B-B14F-4D97-AF65-F5344CB8AC3E}">
        <p14:creationId xmlns:p14="http://schemas.microsoft.com/office/powerpoint/2010/main" val="444445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8" name="Lekerekített téglalap 7"/>
          <p:cNvSpPr/>
          <p:nvPr/>
        </p:nvSpPr>
        <p:spPr>
          <a:xfrm>
            <a:off x="9791700" y="763398"/>
            <a:ext cx="2276474" cy="5992011"/>
          </a:xfrm>
          <a:prstGeom prst="roundRect">
            <a:avLst>
              <a:gd name="adj" fmla="val 6333"/>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9791700" y="923926"/>
            <a:ext cx="2276474" cy="5632311"/>
          </a:xfrm>
          <a:prstGeom prst="rect">
            <a:avLst/>
          </a:prstGeom>
        </p:spPr>
        <p:txBody>
          <a:bodyPr wrap="square">
            <a:spAutoFit/>
          </a:bodyPr>
          <a:lstStyle/>
          <a:p>
            <a:pPr algn="just">
              <a:lnSpc>
                <a:spcPts val="3000"/>
              </a:lnSpc>
              <a:spcBef>
                <a:spcPts val="1200"/>
              </a:spcBef>
            </a:pPr>
            <a:r>
              <a:rPr lang="hu-HU" sz="3600" baseline="30000" dirty="0"/>
              <a:t>Melyik bank ajánlata a kedvezőbb éves szinten, ha az összes költséget és az egyéb szempontokat figyelembe vesszük? </a:t>
            </a:r>
          </a:p>
          <a:p>
            <a:pPr algn="just">
              <a:lnSpc>
                <a:spcPts val="3000"/>
              </a:lnSpc>
              <a:spcBef>
                <a:spcPts val="1200"/>
              </a:spcBef>
            </a:pPr>
            <a:r>
              <a:rPr lang="hu-HU" sz="3600" baseline="30000" dirty="0"/>
              <a:t>Nézz utána az interneten az ingyenes készpénzfelvétel lehetőségeinek!</a:t>
            </a:r>
            <a:endParaRPr lang="hu-HU" sz="3600" i="0" u="none" strike="noStrike" baseline="30000" dirty="0">
              <a:solidFill>
                <a:srgbClr val="000000"/>
              </a:solidFill>
            </a:endParaRP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 </a:t>
            </a:r>
            <a:r>
              <a:rPr lang="hu-HU" sz="2400" b="1" baseline="30000" dirty="0"/>
              <a:t>B. </a:t>
            </a:r>
            <a:r>
              <a:rPr lang="hu-HU" sz="2400" b="1" baseline="30000" dirty="0">
                <a:solidFill>
                  <a:srgbClr val="6E32A0"/>
                </a:solidFill>
              </a:rPr>
              <a:t>Hogyan kell bankot és bankszámlát választani?</a:t>
            </a: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1" y="335559"/>
            <a:ext cx="9582150" cy="6419850"/>
          </a:xfrm>
          <a:prstGeom prst="rect">
            <a:avLst/>
          </a:prstGeom>
        </p:spPr>
      </p:pic>
    </p:spTree>
    <p:extLst>
      <p:ext uri="{BB962C8B-B14F-4D97-AF65-F5344CB8AC3E}">
        <p14:creationId xmlns:p14="http://schemas.microsoft.com/office/powerpoint/2010/main" val="1549017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193675" y="851106"/>
            <a:ext cx="5132705" cy="5812584"/>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380999" y="1185267"/>
            <a:ext cx="4758055" cy="5478423"/>
          </a:xfrm>
          <a:prstGeom prst="rect">
            <a:avLst/>
          </a:prstGeom>
        </p:spPr>
        <p:txBody>
          <a:bodyPr wrap="square">
            <a:spAutoFit/>
          </a:bodyPr>
          <a:lstStyle/>
          <a:p>
            <a:pPr>
              <a:lnSpc>
                <a:spcPts val="3000"/>
              </a:lnSpc>
            </a:pPr>
            <a:r>
              <a:rPr lang="hu-HU" sz="3600" b="1" baseline="30000" dirty="0"/>
              <a:t>Veszélyes kávézás </a:t>
            </a:r>
          </a:p>
          <a:p>
            <a:pPr algn="just">
              <a:lnSpc>
                <a:spcPts val="3000"/>
              </a:lnSpc>
            </a:pPr>
            <a:r>
              <a:rPr lang="hu-HU" sz="3600" baseline="30000" dirty="0"/>
              <a:t>Évi örül az új, felnőttes fizetési lehetőségnek, és elhatározza, hogy kedvenc énekesének legújabb lemezét az interneten vásárolja meg, mivel így jelentős árengedményhez is jut. Barátnőinek a suli közelében található internetes kávézó számítógépén mutatta meg, hogy milyen klassz dolog az elektronikus </a:t>
            </a:r>
            <a:r>
              <a:rPr lang="hu-HU" sz="3600" baseline="30000" dirty="0" err="1"/>
              <a:t>bankolás</a:t>
            </a:r>
            <a:r>
              <a:rPr lang="hu-HU" sz="3600" baseline="30000" dirty="0"/>
              <a:t>. Másnap reggel arra ébredt, hogy </a:t>
            </a:r>
            <a:r>
              <a:rPr lang="hu-HU" sz="3600" baseline="30000" dirty="0" err="1"/>
              <a:t>sms-t</a:t>
            </a:r>
            <a:r>
              <a:rPr lang="hu-HU" sz="3600" baseline="30000" dirty="0"/>
              <a:t> kapott, miszerint egy általa nem kedvelt zenekartól három lemezt is vásárolt…</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sp>
        <p:nvSpPr>
          <p:cNvPr id="14" name="Téglalap 13"/>
          <p:cNvSpPr/>
          <p:nvPr/>
        </p:nvSpPr>
        <p:spPr>
          <a:xfrm>
            <a:off x="0" y="423267"/>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Hogyan intézhetjük bankügyeinket?</a:t>
            </a:r>
          </a:p>
        </p:txBody>
      </p:sp>
      <p:sp>
        <p:nvSpPr>
          <p:cNvPr id="8" name="Lekerekített téglalap 7"/>
          <p:cNvSpPr/>
          <p:nvPr/>
        </p:nvSpPr>
        <p:spPr>
          <a:xfrm>
            <a:off x="5594349" y="851106"/>
            <a:ext cx="6429375" cy="2500169"/>
          </a:xfrm>
          <a:prstGeom prst="roundRect">
            <a:avLst>
              <a:gd name="adj" fmla="val 6333"/>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5594350" y="1094385"/>
            <a:ext cx="6350000" cy="2323713"/>
          </a:xfrm>
          <a:prstGeom prst="rect">
            <a:avLst/>
          </a:prstGeom>
        </p:spPr>
        <p:txBody>
          <a:bodyPr wrap="square">
            <a:spAutoFit/>
          </a:bodyPr>
          <a:lstStyle/>
          <a:p>
            <a:pPr algn="just">
              <a:lnSpc>
                <a:spcPts val="3000"/>
              </a:lnSpc>
              <a:spcBef>
                <a:spcPts val="1200"/>
              </a:spcBef>
            </a:pPr>
            <a:r>
              <a:rPr lang="hu-HU" sz="3600" baseline="30000" dirty="0"/>
              <a:t>Milyen hibát követett el Évi a vásárlása során? </a:t>
            </a:r>
            <a:br>
              <a:rPr lang="hu-HU" sz="3600" baseline="30000" dirty="0"/>
            </a:br>
            <a:r>
              <a:rPr lang="hu-HU" sz="3600" baseline="30000" dirty="0"/>
              <a:t>Adj tanácsot neki abban, hogy milyen kockázatok merülhetnek fel az elektronikus </a:t>
            </a:r>
            <a:r>
              <a:rPr lang="hu-HU" sz="3600" baseline="30000" dirty="0" err="1"/>
              <a:t>bankolás</a:t>
            </a:r>
            <a:r>
              <a:rPr lang="hu-HU" sz="3600" baseline="30000" dirty="0"/>
              <a:t> esetén!</a:t>
            </a:r>
          </a:p>
          <a:p>
            <a:pPr algn="just">
              <a:lnSpc>
                <a:spcPts val="3000"/>
              </a:lnSpc>
              <a:spcBef>
                <a:spcPts val="1200"/>
              </a:spcBef>
            </a:pPr>
            <a:r>
              <a:rPr lang="hu-HU" sz="3600" baseline="30000" dirty="0"/>
              <a:t>Szerinted van esélye kártérítést kérnie a banktól?</a:t>
            </a:r>
          </a:p>
          <a:p>
            <a:pPr algn="just">
              <a:lnSpc>
                <a:spcPts val="3000"/>
              </a:lnSpc>
              <a:spcBef>
                <a:spcPts val="1200"/>
              </a:spcBef>
            </a:pPr>
            <a:r>
              <a:rPr lang="hu-HU" sz="3600" baseline="30000" dirty="0"/>
              <a:t>Nézz utána az interneten a </a:t>
            </a:r>
            <a:r>
              <a:rPr lang="hu-HU" sz="3600" baseline="30000" dirty="0" err="1"/>
              <a:t>PIN-kód</a:t>
            </a:r>
            <a:r>
              <a:rPr lang="hu-HU" sz="3600" baseline="30000" dirty="0"/>
              <a:t> jelentésének!</a:t>
            </a:r>
            <a:endParaRPr lang="hu-HU" sz="3600" i="0" u="none" strike="noStrike" baseline="30000" dirty="0">
              <a:solidFill>
                <a:srgbClr val="000000"/>
              </a:solidFill>
            </a:endParaRP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142" y="3504441"/>
            <a:ext cx="5417787" cy="4382990"/>
          </a:xfrm>
          <a:prstGeom prst="rect">
            <a:avLst/>
          </a:prstGeom>
        </p:spPr>
      </p:pic>
    </p:spTree>
    <p:extLst>
      <p:ext uri="{BB962C8B-B14F-4D97-AF65-F5344CB8AC3E}">
        <p14:creationId xmlns:p14="http://schemas.microsoft.com/office/powerpoint/2010/main" val="162455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2172677"/>
            <a:ext cx="12192000" cy="1219200"/>
          </a:xfrm>
        </p:spPr>
        <p:txBody>
          <a:bodyPr>
            <a:normAutofit/>
          </a:bodyPr>
          <a:lstStyle/>
          <a:p>
            <a:r>
              <a:rPr lang="hu-HU" sz="7200" b="1" baseline="30000" dirty="0">
                <a:solidFill>
                  <a:srgbClr val="6E32A0"/>
                </a:solidFill>
                <a:latin typeface="+mn-lt"/>
              </a:rPr>
              <a:t>Összegzés</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3" name="Téglalap 2"/>
          <p:cNvSpPr/>
          <p:nvPr/>
        </p:nvSpPr>
        <p:spPr>
          <a:xfrm>
            <a:off x="0" y="3552122"/>
            <a:ext cx="12192000" cy="707886"/>
          </a:xfrm>
          <a:prstGeom prst="rect">
            <a:avLst/>
          </a:prstGeom>
        </p:spPr>
        <p:txBody>
          <a:bodyPr wrap="square">
            <a:spAutoFit/>
          </a:bodyPr>
          <a:lstStyle/>
          <a:p>
            <a:pPr algn="ctr"/>
            <a:r>
              <a:rPr lang="hu-HU" sz="6000" i="0" u="none" strike="noStrike" baseline="30000" dirty="0">
                <a:solidFill>
                  <a:srgbClr val="000000"/>
                </a:solidFill>
              </a:rPr>
              <a:t>A legfontosabb tudnivalók</a:t>
            </a:r>
          </a:p>
        </p:txBody>
      </p:sp>
    </p:spTree>
    <p:extLst>
      <p:ext uri="{BB962C8B-B14F-4D97-AF65-F5344CB8AC3E}">
        <p14:creationId xmlns:p14="http://schemas.microsoft.com/office/powerpoint/2010/main" val="3780757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rPr>
              <a:t>7–8. Korszerű pénzkezelés </a:t>
            </a: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A. </a:t>
            </a:r>
            <a:r>
              <a:rPr lang="hu-HU" sz="4800" b="1" baseline="30000" dirty="0">
                <a:solidFill>
                  <a:srgbClr val="6E32A0"/>
                </a:solidFill>
              </a:rPr>
              <a:t>Hol érdemes a pénzünket tartani?  </a:t>
            </a:r>
          </a:p>
        </p:txBody>
      </p:sp>
      <p:sp>
        <p:nvSpPr>
          <p:cNvPr id="13" name="Alcím 2"/>
          <p:cNvSpPr>
            <a:spLocks noGrp="1"/>
          </p:cNvSpPr>
          <p:nvPr>
            <p:ph type="subTitle" idx="1"/>
          </p:nvPr>
        </p:nvSpPr>
        <p:spPr>
          <a:xfrm>
            <a:off x="114300" y="1483919"/>
            <a:ext cx="11818619" cy="5145481"/>
          </a:xfrm>
        </p:spPr>
        <p:txBody>
          <a:bodyPr>
            <a:noAutofit/>
          </a:bodyPr>
          <a:lstStyle/>
          <a:p>
            <a:pPr algn="just">
              <a:lnSpc>
                <a:spcPts val="3000"/>
              </a:lnSpc>
              <a:spcBef>
                <a:spcPts val="1200"/>
              </a:spcBef>
            </a:pPr>
            <a:r>
              <a:rPr lang="hu-HU" sz="3600" baseline="30000" dirty="0"/>
              <a:t>Készpénz alatt azokat a papírpénzeket (bankjegyeket) és pénzérméket értjük, amelyek kézzelfoghatók és azonnal használhatók. A készpénz használata drága az államnak és a társadalomnak is. Ahhoz, hogy ne lehessen pénzt hamisítani, különleges papírra kell nyomni. Ráadásul rengeteget kell gyártani belőle, hogy mindenki tudjon vele fizetni. </a:t>
            </a:r>
          </a:p>
        </p:txBody>
      </p:sp>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880" y="2915920"/>
            <a:ext cx="5913120" cy="3942080"/>
          </a:xfrm>
          <a:prstGeom prst="rect">
            <a:avLst/>
          </a:prstGeom>
        </p:spPr>
      </p:pic>
      <p:sp>
        <p:nvSpPr>
          <p:cNvPr id="7" name="Téglalap 6"/>
          <p:cNvSpPr/>
          <p:nvPr/>
        </p:nvSpPr>
        <p:spPr>
          <a:xfrm>
            <a:off x="114300" y="3013442"/>
            <a:ext cx="6000750" cy="3539880"/>
          </a:xfrm>
          <a:prstGeom prst="rect">
            <a:avLst/>
          </a:prstGeom>
        </p:spPr>
        <p:txBody>
          <a:bodyPr wrap="square">
            <a:spAutoFit/>
          </a:bodyPr>
          <a:lstStyle/>
          <a:p>
            <a:pPr algn="just">
              <a:lnSpc>
                <a:spcPts val="3000"/>
              </a:lnSpc>
              <a:spcBef>
                <a:spcPts val="1200"/>
              </a:spcBef>
            </a:pPr>
            <a:r>
              <a:rPr lang="hu-HU" sz="3600" baseline="30000" dirty="0"/>
              <a:t>A készpénz további problémája, hogy gyártása és szállítása csakis fokozott biztonsági intézkedések mellett valósulhat meg, így például nagy mennyiségű pénz szállításához fegyveres őrök és páncélautók szükségesek. Sokan maguknál tartják az összes pénzüket, ami a nyilvánvaló veszélyek mellett gyakran nehézkessé is teheti a mindennapi pénzügyek intézését.  </a:t>
            </a:r>
          </a:p>
        </p:txBody>
      </p:sp>
    </p:spTree>
    <p:extLst>
      <p:ext uri="{BB962C8B-B14F-4D97-AF65-F5344CB8AC3E}">
        <p14:creationId xmlns:p14="http://schemas.microsoft.com/office/powerpoint/2010/main" val="957924390"/>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1142</Words>
  <Application>Microsoft Office PowerPoint</Application>
  <PresentationFormat>Szélesvásznú</PresentationFormat>
  <Paragraphs>78</Paragraphs>
  <Slides>15</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15</vt:i4>
      </vt:variant>
    </vt:vector>
  </HeadingPairs>
  <TitlesOfParts>
    <vt:vector size="20" baseType="lpstr">
      <vt:lpstr>Arial</vt:lpstr>
      <vt:lpstr>Calibri</vt:lpstr>
      <vt:lpstr>Calibri Light</vt:lpstr>
      <vt:lpstr>Myriad Pro</vt:lpstr>
      <vt:lpstr>Office-téma</vt:lpstr>
      <vt:lpstr>7–8. Korszerű pénzkezelés </vt:lpstr>
      <vt:lpstr>PowerPoint-bemutató</vt:lpstr>
      <vt:lpstr>PowerPoint-bemutató</vt:lpstr>
      <vt:lpstr>PowerPoint-bemutató</vt:lpstr>
      <vt:lpstr>PowerPoint-bemutató</vt:lpstr>
      <vt:lpstr>PowerPoint-bemutató</vt:lpstr>
      <vt:lpstr>PowerPoint-bemutató</vt:lpstr>
      <vt:lpstr>Összegzés</vt:lpstr>
      <vt:lpstr>PowerPoint-bemutató</vt:lpstr>
      <vt:lpstr>PowerPoint-bemutató</vt:lpstr>
      <vt:lpstr>PowerPoint-bemutató</vt:lpstr>
      <vt:lpstr>PowerPoint-bemutató</vt:lpstr>
      <vt:lpstr>PowerPoint-bemutató</vt:lpstr>
      <vt:lpstr>PowerPoint-bemutató</vt:lpstr>
      <vt:lpstr>7–8. Korszerű pénzkezelés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Mindenár .hu</dc:creator>
  <cp:lastModifiedBy>Merényi Zsuzsanna</cp:lastModifiedBy>
  <cp:revision>56</cp:revision>
  <dcterms:created xsi:type="dcterms:W3CDTF">2016-02-25T10:27:13Z</dcterms:created>
  <dcterms:modified xsi:type="dcterms:W3CDTF">2016-04-01T11:56:18Z</dcterms:modified>
</cp:coreProperties>
</file>